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9" r:id="rId3"/>
    <p:sldId id="261" r:id="rId4"/>
    <p:sldId id="260" r:id="rId5"/>
    <p:sldId id="272" r:id="rId6"/>
    <p:sldId id="264" r:id="rId7"/>
    <p:sldId id="266" r:id="rId8"/>
    <p:sldId id="267" r:id="rId9"/>
    <p:sldId id="269" r:id="rId10"/>
    <p:sldId id="270" r:id="rId11"/>
    <p:sldId id="263" r:id="rId12"/>
    <p:sldId id="268" r:id="rId13"/>
    <p:sldId id="273" r:id="rId14"/>
  </p:sldIdLst>
  <p:sldSz cx="9906000" cy="6858000" type="A4"/>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7" autoAdjust="0"/>
    <p:restoredTop sz="99880" autoAdjust="0"/>
  </p:normalViewPr>
  <p:slideViewPr>
    <p:cSldViewPr>
      <p:cViewPr varScale="1">
        <p:scale>
          <a:sx n="90" d="100"/>
          <a:sy n="90" d="100"/>
        </p:scale>
        <p:origin x="1338" y="90"/>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688442-DAEC-4CB1-8F56-C0CFCB63BF83}" type="doc">
      <dgm:prSet loTypeId="urn:microsoft.com/office/officeart/2005/8/layout/hProcess9" loCatId="process" qsTypeId="urn:microsoft.com/office/officeart/2005/8/quickstyle/simple1" qsCatId="simple" csTypeId="urn:microsoft.com/office/officeart/2005/8/colors/accent1_2" csCatId="accent1" phldr="1"/>
      <dgm:spPr/>
    </dgm:pt>
    <dgm:pt modelId="{E5C27886-8EF5-403A-8305-8474DBA3E4DE}">
      <dgm:prSet phldrT="[Text]"/>
      <dgm:spPr>
        <a:xfrm>
          <a:off x="1545" y="961312"/>
          <a:ext cx="2317239" cy="1281750"/>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nchor="t" anchorCtr="0"/>
        <a:lstStyle/>
        <a:p>
          <a:r>
            <a:rPr lang="en-GB" u="sng" dirty="0">
              <a:solidFill>
                <a:sysClr val="window" lastClr="FFFFFF"/>
              </a:solidFill>
              <a:latin typeface="Calibri"/>
              <a:ea typeface="+mn-ea"/>
              <a:cs typeface="+mn-cs"/>
            </a:rPr>
            <a:t>Part 1</a:t>
          </a:r>
          <a:br>
            <a:rPr lang="en-GB" u="sng" dirty="0">
              <a:solidFill>
                <a:sysClr val="window" lastClr="FFFFFF"/>
              </a:solidFill>
              <a:latin typeface="Calibri"/>
              <a:ea typeface="+mn-ea"/>
              <a:cs typeface="+mn-cs"/>
            </a:rPr>
          </a:br>
          <a:br>
            <a:rPr lang="en-GB" dirty="0">
              <a:solidFill>
                <a:sysClr val="window" lastClr="FFFFFF"/>
              </a:solidFill>
              <a:latin typeface="Calibri"/>
              <a:ea typeface="+mn-ea"/>
              <a:cs typeface="+mn-cs"/>
            </a:rPr>
          </a:br>
          <a:r>
            <a:rPr lang="en-GB" dirty="0">
              <a:solidFill>
                <a:sysClr val="window" lastClr="FFFFFF"/>
              </a:solidFill>
              <a:latin typeface="Calibri"/>
              <a:ea typeface="+mn-ea"/>
              <a:cs typeface="+mn-cs"/>
            </a:rPr>
            <a:t>Theoretical Test</a:t>
          </a:r>
        </a:p>
      </dgm:t>
    </dgm:pt>
    <dgm:pt modelId="{E215BDC9-EFEE-4A98-BB53-751D72B8B723}" type="parTrans" cxnId="{1E4E2762-0EA0-4BC0-9B84-09C67687DBF7}">
      <dgm:prSet/>
      <dgm:spPr/>
      <dgm:t>
        <a:bodyPr/>
        <a:lstStyle/>
        <a:p>
          <a:endParaRPr lang="en-GB"/>
        </a:p>
      </dgm:t>
    </dgm:pt>
    <dgm:pt modelId="{03D1A62A-7C7D-4BBB-9012-B5368B76B7EA}" type="sibTrans" cxnId="{1E4E2762-0EA0-4BC0-9B84-09C67687DBF7}">
      <dgm:prSet/>
      <dgm:spPr/>
      <dgm:t>
        <a:bodyPr/>
        <a:lstStyle/>
        <a:p>
          <a:endParaRPr lang="en-GB"/>
        </a:p>
      </dgm:t>
    </dgm:pt>
    <dgm:pt modelId="{243B0389-DB9A-4580-8B06-EE3D1CFF48B2}">
      <dgm:prSet phldrT="[Text]"/>
      <dgm:spPr>
        <a:xfrm>
          <a:off x="2459223" y="961312"/>
          <a:ext cx="2317239" cy="1281750"/>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nchor="t" anchorCtr="0"/>
        <a:lstStyle/>
        <a:p>
          <a:pPr algn="ctr"/>
          <a:r>
            <a:rPr lang="en-GB" u="sng" dirty="0">
              <a:solidFill>
                <a:sysClr val="window" lastClr="FFFFFF"/>
              </a:solidFill>
              <a:latin typeface="Calibri"/>
              <a:ea typeface="+mn-ea"/>
              <a:cs typeface="+mn-cs"/>
            </a:rPr>
            <a:t>Part 2</a:t>
          </a:r>
          <a:br>
            <a:rPr lang="en-GB" u="sng" dirty="0">
              <a:solidFill>
                <a:sysClr val="window" lastClr="FFFFFF"/>
              </a:solidFill>
              <a:latin typeface="Calibri"/>
              <a:ea typeface="+mn-ea"/>
              <a:cs typeface="+mn-cs"/>
            </a:rPr>
          </a:br>
          <a:endParaRPr lang="en-GB" u="sng" dirty="0">
            <a:solidFill>
              <a:sysClr val="window" lastClr="FFFFFF"/>
            </a:solidFill>
            <a:latin typeface="Calibri"/>
            <a:ea typeface="+mn-ea"/>
            <a:cs typeface="+mn-cs"/>
          </a:endParaRPr>
        </a:p>
        <a:p>
          <a:pPr algn="l"/>
          <a:r>
            <a:rPr lang="en-GB" u="none" dirty="0">
              <a:solidFill>
                <a:sysClr val="window" lastClr="FFFFFF"/>
              </a:solidFill>
              <a:latin typeface="Calibri"/>
              <a:ea typeface="+mn-ea"/>
              <a:cs typeface="+mn-cs"/>
            </a:rPr>
            <a:t>a) Practical tests</a:t>
          </a:r>
        </a:p>
        <a:p>
          <a:pPr algn="l"/>
          <a:r>
            <a:rPr lang="en-GB" u="none" dirty="0">
              <a:solidFill>
                <a:sysClr val="window" lastClr="FFFFFF"/>
              </a:solidFill>
              <a:latin typeface="Calibri"/>
              <a:ea typeface="+mn-ea"/>
              <a:cs typeface="+mn-cs"/>
            </a:rPr>
            <a:t>b) Oral examination</a:t>
          </a:r>
        </a:p>
      </dgm:t>
    </dgm:pt>
    <dgm:pt modelId="{A6236E44-B8A6-436A-B018-4A367CED362D}" type="parTrans" cxnId="{0F6BF18B-5F66-4BA1-93A4-DFFF8735FF3E}">
      <dgm:prSet/>
      <dgm:spPr/>
      <dgm:t>
        <a:bodyPr/>
        <a:lstStyle/>
        <a:p>
          <a:endParaRPr lang="en-GB"/>
        </a:p>
      </dgm:t>
    </dgm:pt>
    <dgm:pt modelId="{7693E34C-C993-4BE5-A3DA-A6FF064DDE58}" type="sibTrans" cxnId="{0F6BF18B-5F66-4BA1-93A4-DFFF8735FF3E}">
      <dgm:prSet/>
      <dgm:spPr/>
      <dgm:t>
        <a:bodyPr/>
        <a:lstStyle/>
        <a:p>
          <a:endParaRPr lang="en-GB"/>
        </a:p>
      </dgm:t>
    </dgm:pt>
    <dgm:pt modelId="{9F884AE6-79C7-4B8E-99DA-0D9F79B5212C}">
      <dgm:prSet phldrT="[Text]"/>
      <dgm:spPr>
        <a:xfrm>
          <a:off x="4916901" y="961312"/>
          <a:ext cx="2317239" cy="1281750"/>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nchor="t" anchorCtr="0"/>
        <a:lstStyle/>
        <a:p>
          <a:r>
            <a:rPr lang="en-GB" u="sng" dirty="0">
              <a:solidFill>
                <a:sysClr val="window" lastClr="FFFFFF"/>
              </a:solidFill>
              <a:latin typeface="Calibri"/>
              <a:ea typeface="+mn-ea"/>
              <a:cs typeface="+mn-cs"/>
            </a:rPr>
            <a:t>Part 3</a:t>
          </a:r>
          <a:br>
            <a:rPr lang="en-GB" u="sng" dirty="0">
              <a:solidFill>
                <a:sysClr val="window" lastClr="FFFFFF"/>
              </a:solidFill>
              <a:latin typeface="Calibri"/>
              <a:ea typeface="+mn-ea"/>
              <a:cs typeface="+mn-cs"/>
            </a:rPr>
          </a:br>
          <a:br>
            <a:rPr lang="en-GB" dirty="0">
              <a:solidFill>
                <a:sysClr val="window" lastClr="FFFFFF"/>
              </a:solidFill>
              <a:latin typeface="Calibri"/>
              <a:ea typeface="+mn-ea"/>
              <a:cs typeface="+mn-cs"/>
            </a:rPr>
          </a:br>
          <a:r>
            <a:rPr lang="en-GB" dirty="0">
              <a:solidFill>
                <a:sysClr val="window" lastClr="FFFFFF"/>
              </a:solidFill>
              <a:latin typeface="Calibri"/>
              <a:ea typeface="+mn-ea"/>
              <a:cs typeface="+mn-cs"/>
            </a:rPr>
            <a:t>Professional Interview</a:t>
          </a:r>
          <a:br>
            <a:rPr lang="en-GB" dirty="0">
              <a:solidFill>
                <a:sysClr val="window" lastClr="FFFFFF"/>
              </a:solidFill>
              <a:latin typeface="Calibri"/>
              <a:ea typeface="+mn-ea"/>
              <a:cs typeface="+mn-cs"/>
            </a:rPr>
          </a:br>
          <a:endParaRPr lang="en-GB" dirty="0">
            <a:solidFill>
              <a:sysClr val="window" lastClr="FFFFFF"/>
            </a:solidFill>
            <a:latin typeface="Calibri"/>
            <a:ea typeface="+mn-ea"/>
            <a:cs typeface="+mn-cs"/>
          </a:endParaRPr>
        </a:p>
      </dgm:t>
    </dgm:pt>
    <dgm:pt modelId="{CFBDC0BD-5D5A-4B8C-9720-BBA779C9E8BF}" type="parTrans" cxnId="{ECBDF37C-1630-4E8F-90FA-E225350D510C}">
      <dgm:prSet/>
      <dgm:spPr/>
      <dgm:t>
        <a:bodyPr/>
        <a:lstStyle/>
        <a:p>
          <a:endParaRPr lang="en-GB"/>
        </a:p>
      </dgm:t>
    </dgm:pt>
    <dgm:pt modelId="{2517B6A1-09F5-4242-BDF2-C9E42D7B0D95}" type="sibTrans" cxnId="{ECBDF37C-1630-4E8F-90FA-E225350D510C}">
      <dgm:prSet/>
      <dgm:spPr/>
      <dgm:t>
        <a:bodyPr/>
        <a:lstStyle/>
        <a:p>
          <a:endParaRPr lang="en-GB"/>
        </a:p>
      </dgm:t>
    </dgm:pt>
    <dgm:pt modelId="{CD1858E0-946B-4861-B507-3F8375C67A9A}" type="pres">
      <dgm:prSet presAssocID="{D4688442-DAEC-4CB1-8F56-C0CFCB63BF83}" presName="CompostProcess" presStyleCnt="0">
        <dgm:presLayoutVars>
          <dgm:dir/>
          <dgm:resizeHandles val="exact"/>
        </dgm:presLayoutVars>
      </dgm:prSet>
      <dgm:spPr/>
    </dgm:pt>
    <dgm:pt modelId="{CB650F36-1BD4-4AA3-AA35-6AC60A14AD8F}" type="pres">
      <dgm:prSet presAssocID="{D4688442-DAEC-4CB1-8F56-C0CFCB63BF83}" presName="arrow" presStyleLbl="bgShp" presStyleIdx="0" presStyleCnt="1" custScaleX="76953" custScaleY="85616" custLinFactNeighborX="2985"/>
      <dgm:spPr>
        <a:xfrm>
          <a:off x="542676" y="0"/>
          <a:ext cx="6150333" cy="3204375"/>
        </a:xfrm>
        <a:prstGeom prst="rightArrow">
          <a:avLst/>
        </a:prstGeom>
        <a:solidFill>
          <a:srgbClr val="4F81BD">
            <a:tint val="40000"/>
            <a:hueOff val="0"/>
            <a:satOff val="0"/>
            <a:lumOff val="0"/>
            <a:alphaOff val="0"/>
          </a:srgbClr>
        </a:solidFill>
        <a:ln>
          <a:noFill/>
        </a:ln>
        <a:effectLst/>
      </dgm:spPr>
    </dgm:pt>
    <dgm:pt modelId="{4278C4EC-D2C5-4691-BF64-04C228611318}" type="pres">
      <dgm:prSet presAssocID="{D4688442-DAEC-4CB1-8F56-C0CFCB63BF83}" presName="linearProcess" presStyleCnt="0"/>
      <dgm:spPr/>
    </dgm:pt>
    <dgm:pt modelId="{0C58A98E-BB5C-4E62-851F-DC138F9DEF74}" type="pres">
      <dgm:prSet presAssocID="{E5C27886-8EF5-403A-8305-8474DBA3E4DE}" presName="textNode" presStyleLbl="node1" presStyleIdx="0" presStyleCnt="3">
        <dgm:presLayoutVars>
          <dgm:bulletEnabled val="1"/>
        </dgm:presLayoutVars>
      </dgm:prSet>
      <dgm:spPr>
        <a:prstGeom prst="roundRect">
          <a:avLst/>
        </a:prstGeom>
      </dgm:spPr>
    </dgm:pt>
    <dgm:pt modelId="{B575481C-1CB6-4F7F-9207-9DE0B77B2EFF}" type="pres">
      <dgm:prSet presAssocID="{03D1A62A-7C7D-4BBB-9012-B5368B76B7EA}" presName="sibTrans" presStyleCnt="0"/>
      <dgm:spPr/>
    </dgm:pt>
    <dgm:pt modelId="{35E23605-2BF8-48CE-81F5-BA440716B171}" type="pres">
      <dgm:prSet presAssocID="{243B0389-DB9A-4580-8B06-EE3D1CFF48B2}" presName="textNode" presStyleLbl="node1" presStyleIdx="1" presStyleCnt="3">
        <dgm:presLayoutVars>
          <dgm:bulletEnabled val="1"/>
        </dgm:presLayoutVars>
      </dgm:prSet>
      <dgm:spPr>
        <a:prstGeom prst="roundRect">
          <a:avLst/>
        </a:prstGeom>
      </dgm:spPr>
    </dgm:pt>
    <dgm:pt modelId="{132CC978-B647-4685-87DE-8FE72FA17F95}" type="pres">
      <dgm:prSet presAssocID="{7693E34C-C993-4BE5-A3DA-A6FF064DDE58}" presName="sibTrans" presStyleCnt="0"/>
      <dgm:spPr/>
    </dgm:pt>
    <dgm:pt modelId="{1C24E068-C126-44B9-B9CC-12CDB0B8F792}" type="pres">
      <dgm:prSet presAssocID="{9F884AE6-79C7-4B8E-99DA-0D9F79B5212C}" presName="textNode" presStyleLbl="node1" presStyleIdx="2" presStyleCnt="3">
        <dgm:presLayoutVars>
          <dgm:bulletEnabled val="1"/>
        </dgm:presLayoutVars>
      </dgm:prSet>
      <dgm:spPr>
        <a:prstGeom prst="roundRect">
          <a:avLst/>
        </a:prstGeom>
      </dgm:spPr>
    </dgm:pt>
  </dgm:ptLst>
  <dgm:cxnLst>
    <dgm:cxn modelId="{36CC4E31-9AC1-4871-B4D8-0A6FDCEF772C}" type="presOf" srcId="{E5C27886-8EF5-403A-8305-8474DBA3E4DE}" destId="{0C58A98E-BB5C-4E62-851F-DC138F9DEF74}" srcOrd="0" destOrd="0" presId="urn:microsoft.com/office/officeart/2005/8/layout/hProcess9"/>
    <dgm:cxn modelId="{A34C7B3C-10AF-45FD-9EA3-319766FC89A2}" type="presOf" srcId="{243B0389-DB9A-4580-8B06-EE3D1CFF48B2}" destId="{35E23605-2BF8-48CE-81F5-BA440716B171}" srcOrd="0" destOrd="0" presId="urn:microsoft.com/office/officeart/2005/8/layout/hProcess9"/>
    <dgm:cxn modelId="{1E4E2762-0EA0-4BC0-9B84-09C67687DBF7}" srcId="{D4688442-DAEC-4CB1-8F56-C0CFCB63BF83}" destId="{E5C27886-8EF5-403A-8305-8474DBA3E4DE}" srcOrd="0" destOrd="0" parTransId="{E215BDC9-EFEE-4A98-BB53-751D72B8B723}" sibTransId="{03D1A62A-7C7D-4BBB-9012-B5368B76B7EA}"/>
    <dgm:cxn modelId="{ECBDF37C-1630-4E8F-90FA-E225350D510C}" srcId="{D4688442-DAEC-4CB1-8F56-C0CFCB63BF83}" destId="{9F884AE6-79C7-4B8E-99DA-0D9F79B5212C}" srcOrd="2" destOrd="0" parTransId="{CFBDC0BD-5D5A-4B8C-9720-BBA779C9E8BF}" sibTransId="{2517B6A1-09F5-4242-BDF2-C9E42D7B0D95}"/>
    <dgm:cxn modelId="{0F6BF18B-5F66-4BA1-93A4-DFFF8735FF3E}" srcId="{D4688442-DAEC-4CB1-8F56-C0CFCB63BF83}" destId="{243B0389-DB9A-4580-8B06-EE3D1CFF48B2}" srcOrd="1" destOrd="0" parTransId="{A6236E44-B8A6-436A-B018-4A367CED362D}" sibTransId="{7693E34C-C993-4BE5-A3DA-A6FF064DDE58}"/>
    <dgm:cxn modelId="{1E92A8AD-2114-4C77-8B1E-2C67BA51E046}" type="presOf" srcId="{9F884AE6-79C7-4B8E-99DA-0D9F79B5212C}" destId="{1C24E068-C126-44B9-B9CC-12CDB0B8F792}" srcOrd="0" destOrd="0" presId="urn:microsoft.com/office/officeart/2005/8/layout/hProcess9"/>
    <dgm:cxn modelId="{734D7ADD-C070-41EC-BF82-4D83EA980F6A}" type="presOf" srcId="{D4688442-DAEC-4CB1-8F56-C0CFCB63BF83}" destId="{CD1858E0-946B-4861-B507-3F8375C67A9A}" srcOrd="0" destOrd="0" presId="urn:microsoft.com/office/officeart/2005/8/layout/hProcess9"/>
    <dgm:cxn modelId="{90F6A603-8FE2-49F2-9ACA-27533DEF6320}" type="presParOf" srcId="{CD1858E0-946B-4861-B507-3F8375C67A9A}" destId="{CB650F36-1BD4-4AA3-AA35-6AC60A14AD8F}" srcOrd="0" destOrd="0" presId="urn:microsoft.com/office/officeart/2005/8/layout/hProcess9"/>
    <dgm:cxn modelId="{7EF2B9B0-7A9C-4193-97E4-A48C3214CAAB}" type="presParOf" srcId="{CD1858E0-946B-4861-B507-3F8375C67A9A}" destId="{4278C4EC-D2C5-4691-BF64-04C228611318}" srcOrd="1" destOrd="0" presId="urn:microsoft.com/office/officeart/2005/8/layout/hProcess9"/>
    <dgm:cxn modelId="{45A2B20A-62C8-4C84-B6E5-4E000810E74A}" type="presParOf" srcId="{4278C4EC-D2C5-4691-BF64-04C228611318}" destId="{0C58A98E-BB5C-4E62-851F-DC138F9DEF74}" srcOrd="0" destOrd="0" presId="urn:microsoft.com/office/officeart/2005/8/layout/hProcess9"/>
    <dgm:cxn modelId="{8D9DE527-1539-4B2C-9538-C7DCA76B18A4}" type="presParOf" srcId="{4278C4EC-D2C5-4691-BF64-04C228611318}" destId="{B575481C-1CB6-4F7F-9207-9DE0B77B2EFF}" srcOrd="1" destOrd="0" presId="urn:microsoft.com/office/officeart/2005/8/layout/hProcess9"/>
    <dgm:cxn modelId="{162B852E-0D8C-42AD-88E4-7A9160264A78}" type="presParOf" srcId="{4278C4EC-D2C5-4691-BF64-04C228611318}" destId="{35E23605-2BF8-48CE-81F5-BA440716B171}" srcOrd="2" destOrd="0" presId="urn:microsoft.com/office/officeart/2005/8/layout/hProcess9"/>
    <dgm:cxn modelId="{E6E450CD-F2B0-42A9-AEEA-5D981AC2CA32}" type="presParOf" srcId="{4278C4EC-D2C5-4691-BF64-04C228611318}" destId="{132CC978-B647-4685-87DE-8FE72FA17F95}" srcOrd="3" destOrd="0" presId="urn:microsoft.com/office/officeart/2005/8/layout/hProcess9"/>
    <dgm:cxn modelId="{6173AB26-F492-4E16-BE59-3A588D3A2D9F}" type="presParOf" srcId="{4278C4EC-D2C5-4691-BF64-04C228611318}" destId="{1C24E068-C126-44B9-B9CC-12CDB0B8F79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650F36-1BD4-4AA3-AA35-6AC60A14AD8F}">
      <dsp:nvSpPr>
        <dsp:cNvPr id="0" name=""/>
        <dsp:cNvSpPr/>
      </dsp:nvSpPr>
      <dsp:spPr>
        <a:xfrm>
          <a:off x="1264928" y="179601"/>
          <a:ext cx="4171949" cy="2138037"/>
        </a:xfrm>
        <a:prstGeom prst="rightArrow">
          <a:avLst/>
        </a:prstGeom>
        <a:solidFill>
          <a:srgbClr val="4F81BD">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0C58A98E-BB5C-4E62-851F-DC138F9DEF74}">
      <dsp:nvSpPr>
        <dsp:cNvPr id="0" name=""/>
        <dsp:cNvSpPr/>
      </dsp:nvSpPr>
      <dsp:spPr>
        <a:xfrm>
          <a:off x="209127" y="749172"/>
          <a:ext cx="1913444" cy="998896"/>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u="sng" kern="1200" dirty="0">
              <a:solidFill>
                <a:sysClr val="window" lastClr="FFFFFF"/>
              </a:solidFill>
              <a:latin typeface="Calibri"/>
              <a:ea typeface="+mn-ea"/>
              <a:cs typeface="+mn-cs"/>
            </a:rPr>
            <a:t>Part 1</a:t>
          </a:r>
          <a:br>
            <a:rPr lang="en-GB" sz="1200" u="sng" kern="1200" dirty="0">
              <a:solidFill>
                <a:sysClr val="window" lastClr="FFFFFF"/>
              </a:solidFill>
              <a:latin typeface="Calibri"/>
              <a:ea typeface="+mn-ea"/>
              <a:cs typeface="+mn-cs"/>
            </a:rPr>
          </a:br>
          <a:br>
            <a:rPr lang="en-GB" sz="1200" kern="1200" dirty="0">
              <a:solidFill>
                <a:sysClr val="window" lastClr="FFFFFF"/>
              </a:solidFill>
              <a:latin typeface="Calibri"/>
              <a:ea typeface="+mn-ea"/>
              <a:cs typeface="+mn-cs"/>
            </a:rPr>
          </a:br>
          <a:r>
            <a:rPr lang="en-GB" sz="1200" kern="1200" dirty="0">
              <a:solidFill>
                <a:sysClr val="window" lastClr="FFFFFF"/>
              </a:solidFill>
              <a:latin typeface="Calibri"/>
              <a:ea typeface="+mn-ea"/>
              <a:cs typeface="+mn-cs"/>
            </a:rPr>
            <a:t>Theoretical Test</a:t>
          </a:r>
        </a:p>
      </dsp:txBody>
      <dsp:txXfrm>
        <a:off x="257889" y="797934"/>
        <a:ext cx="1815920" cy="901372"/>
      </dsp:txXfrm>
    </dsp:sp>
    <dsp:sp modelId="{35E23605-2BF8-48CE-81F5-BA440716B171}">
      <dsp:nvSpPr>
        <dsp:cNvPr id="0" name=""/>
        <dsp:cNvSpPr/>
      </dsp:nvSpPr>
      <dsp:spPr>
        <a:xfrm>
          <a:off x="2232351" y="749172"/>
          <a:ext cx="1913444" cy="998896"/>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u="sng" kern="1200" dirty="0">
              <a:solidFill>
                <a:sysClr val="window" lastClr="FFFFFF"/>
              </a:solidFill>
              <a:latin typeface="Calibri"/>
              <a:ea typeface="+mn-ea"/>
              <a:cs typeface="+mn-cs"/>
            </a:rPr>
            <a:t>Part 2</a:t>
          </a:r>
          <a:br>
            <a:rPr lang="en-GB" sz="1200" u="sng" kern="1200" dirty="0">
              <a:solidFill>
                <a:sysClr val="window" lastClr="FFFFFF"/>
              </a:solidFill>
              <a:latin typeface="Calibri"/>
              <a:ea typeface="+mn-ea"/>
              <a:cs typeface="+mn-cs"/>
            </a:rPr>
          </a:br>
          <a:endParaRPr lang="en-GB" sz="1200" u="sng" kern="1200" dirty="0">
            <a:solidFill>
              <a:sysClr val="window" lastClr="FFFFFF"/>
            </a:solidFill>
            <a:latin typeface="Calibri"/>
            <a:ea typeface="+mn-ea"/>
            <a:cs typeface="+mn-cs"/>
          </a:endParaRPr>
        </a:p>
        <a:p>
          <a:pPr marL="0" lvl="0" indent="0" algn="l" defTabSz="533400">
            <a:lnSpc>
              <a:spcPct val="90000"/>
            </a:lnSpc>
            <a:spcBef>
              <a:spcPct val="0"/>
            </a:spcBef>
            <a:spcAft>
              <a:spcPct val="35000"/>
            </a:spcAft>
            <a:buNone/>
          </a:pPr>
          <a:r>
            <a:rPr lang="en-GB" sz="1200" u="none" kern="1200" dirty="0">
              <a:solidFill>
                <a:sysClr val="window" lastClr="FFFFFF"/>
              </a:solidFill>
              <a:latin typeface="Calibri"/>
              <a:ea typeface="+mn-ea"/>
              <a:cs typeface="+mn-cs"/>
            </a:rPr>
            <a:t>a) Practical tests</a:t>
          </a:r>
        </a:p>
        <a:p>
          <a:pPr marL="0" lvl="0" indent="0" algn="l" defTabSz="533400">
            <a:lnSpc>
              <a:spcPct val="90000"/>
            </a:lnSpc>
            <a:spcBef>
              <a:spcPct val="0"/>
            </a:spcBef>
            <a:spcAft>
              <a:spcPct val="35000"/>
            </a:spcAft>
            <a:buNone/>
          </a:pPr>
          <a:r>
            <a:rPr lang="en-GB" sz="1200" u="none" kern="1200" dirty="0">
              <a:solidFill>
                <a:sysClr val="window" lastClr="FFFFFF"/>
              </a:solidFill>
              <a:latin typeface="Calibri"/>
              <a:ea typeface="+mn-ea"/>
              <a:cs typeface="+mn-cs"/>
            </a:rPr>
            <a:t>b) Oral examination</a:t>
          </a:r>
        </a:p>
      </dsp:txBody>
      <dsp:txXfrm>
        <a:off x="2281113" y="797934"/>
        <a:ext cx="1815920" cy="901372"/>
      </dsp:txXfrm>
    </dsp:sp>
    <dsp:sp modelId="{1C24E068-C126-44B9-B9CC-12CDB0B8F792}">
      <dsp:nvSpPr>
        <dsp:cNvPr id="0" name=""/>
        <dsp:cNvSpPr/>
      </dsp:nvSpPr>
      <dsp:spPr>
        <a:xfrm>
          <a:off x="4255576" y="749172"/>
          <a:ext cx="1913444" cy="998896"/>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ctr" defTabSz="533400">
            <a:lnSpc>
              <a:spcPct val="90000"/>
            </a:lnSpc>
            <a:spcBef>
              <a:spcPct val="0"/>
            </a:spcBef>
            <a:spcAft>
              <a:spcPct val="35000"/>
            </a:spcAft>
            <a:buNone/>
          </a:pPr>
          <a:r>
            <a:rPr lang="en-GB" sz="1200" u="sng" kern="1200" dirty="0">
              <a:solidFill>
                <a:sysClr val="window" lastClr="FFFFFF"/>
              </a:solidFill>
              <a:latin typeface="Calibri"/>
              <a:ea typeface="+mn-ea"/>
              <a:cs typeface="+mn-cs"/>
            </a:rPr>
            <a:t>Part 3</a:t>
          </a:r>
          <a:br>
            <a:rPr lang="en-GB" sz="1200" u="sng" kern="1200" dirty="0">
              <a:solidFill>
                <a:sysClr val="window" lastClr="FFFFFF"/>
              </a:solidFill>
              <a:latin typeface="Calibri"/>
              <a:ea typeface="+mn-ea"/>
              <a:cs typeface="+mn-cs"/>
            </a:rPr>
          </a:br>
          <a:br>
            <a:rPr lang="en-GB" sz="1200" kern="1200" dirty="0">
              <a:solidFill>
                <a:sysClr val="window" lastClr="FFFFFF"/>
              </a:solidFill>
              <a:latin typeface="Calibri"/>
              <a:ea typeface="+mn-ea"/>
              <a:cs typeface="+mn-cs"/>
            </a:rPr>
          </a:br>
          <a:r>
            <a:rPr lang="en-GB" sz="1200" kern="1200" dirty="0">
              <a:solidFill>
                <a:sysClr val="window" lastClr="FFFFFF"/>
              </a:solidFill>
              <a:latin typeface="Calibri"/>
              <a:ea typeface="+mn-ea"/>
              <a:cs typeface="+mn-cs"/>
            </a:rPr>
            <a:t>Professional Interview</a:t>
          </a:r>
          <a:br>
            <a:rPr lang="en-GB" sz="1200" kern="1200" dirty="0">
              <a:solidFill>
                <a:sysClr val="window" lastClr="FFFFFF"/>
              </a:solidFill>
              <a:latin typeface="Calibri"/>
              <a:ea typeface="+mn-ea"/>
              <a:cs typeface="+mn-cs"/>
            </a:rPr>
          </a:br>
          <a:endParaRPr lang="en-GB" sz="1200" kern="1200" dirty="0">
            <a:solidFill>
              <a:sysClr val="window" lastClr="FFFFFF"/>
            </a:solidFill>
            <a:latin typeface="Calibri"/>
            <a:ea typeface="+mn-ea"/>
            <a:cs typeface="+mn-cs"/>
          </a:endParaRPr>
        </a:p>
      </dsp:txBody>
      <dsp:txXfrm>
        <a:off x="4304338" y="797934"/>
        <a:ext cx="1815920" cy="90137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EB1EC38D-A9E0-44FD-923C-19F07D391413}" type="datetimeFigureOut">
              <a:rPr lang="en-GB" smtClean="0"/>
              <a:pPr/>
              <a:t>04/05/2017</a:t>
            </a:fld>
            <a:endParaRPr lang="en-GB"/>
          </a:p>
        </p:txBody>
      </p:sp>
      <p:sp>
        <p:nvSpPr>
          <p:cNvPr id="4" name="Slide Image Placeholder 3"/>
          <p:cNvSpPr>
            <a:spLocks noGrp="1" noRot="1" noChangeAspect="1"/>
          </p:cNvSpPr>
          <p:nvPr>
            <p:ph type="sldImg" idx="2"/>
          </p:nvPr>
        </p:nvSpPr>
        <p:spPr>
          <a:xfrm>
            <a:off x="696913" y="739775"/>
            <a:ext cx="5348287"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9683BB9C-D2CE-49E4-986F-EC5FA1D1423C}" type="slidenum">
              <a:rPr lang="en-GB" smtClean="0"/>
              <a:pPr/>
              <a:t>‹#›</a:t>
            </a:fld>
            <a:endParaRPr lang="en-GB"/>
          </a:p>
        </p:txBody>
      </p:sp>
    </p:spTree>
    <p:extLst>
      <p:ext uri="{BB962C8B-B14F-4D97-AF65-F5344CB8AC3E}">
        <p14:creationId xmlns:p14="http://schemas.microsoft.com/office/powerpoint/2010/main" val="1503605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1</a:t>
            </a:fld>
            <a:endParaRPr lang="en-GB" dirty="0"/>
          </a:p>
        </p:txBody>
      </p:sp>
    </p:spTree>
    <p:extLst>
      <p:ext uri="{BB962C8B-B14F-4D97-AF65-F5344CB8AC3E}">
        <p14:creationId xmlns:p14="http://schemas.microsoft.com/office/powerpoint/2010/main" val="2931270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11</a:t>
            </a:fld>
            <a:endParaRPr lang="en-GB" dirty="0"/>
          </a:p>
        </p:txBody>
      </p:sp>
    </p:spTree>
    <p:extLst>
      <p:ext uri="{BB962C8B-B14F-4D97-AF65-F5344CB8AC3E}">
        <p14:creationId xmlns:p14="http://schemas.microsoft.com/office/powerpoint/2010/main" val="1342034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12</a:t>
            </a:fld>
            <a:endParaRPr lang="en-GB" dirty="0"/>
          </a:p>
        </p:txBody>
      </p:sp>
    </p:spTree>
    <p:extLst>
      <p:ext uri="{BB962C8B-B14F-4D97-AF65-F5344CB8AC3E}">
        <p14:creationId xmlns:p14="http://schemas.microsoft.com/office/powerpoint/2010/main" val="2893941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2</a:t>
            </a:fld>
            <a:endParaRPr lang="en-GB" dirty="0"/>
          </a:p>
        </p:txBody>
      </p:sp>
    </p:spTree>
    <p:extLst>
      <p:ext uri="{BB962C8B-B14F-4D97-AF65-F5344CB8AC3E}">
        <p14:creationId xmlns:p14="http://schemas.microsoft.com/office/powerpoint/2010/main" val="3413118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3</a:t>
            </a:fld>
            <a:endParaRPr lang="en-GB" dirty="0"/>
          </a:p>
        </p:txBody>
      </p:sp>
    </p:spTree>
    <p:extLst>
      <p:ext uri="{BB962C8B-B14F-4D97-AF65-F5344CB8AC3E}">
        <p14:creationId xmlns:p14="http://schemas.microsoft.com/office/powerpoint/2010/main" val="2113946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4</a:t>
            </a:fld>
            <a:endParaRPr lang="en-GB" dirty="0"/>
          </a:p>
        </p:txBody>
      </p:sp>
    </p:spTree>
    <p:extLst>
      <p:ext uri="{BB962C8B-B14F-4D97-AF65-F5344CB8AC3E}">
        <p14:creationId xmlns:p14="http://schemas.microsoft.com/office/powerpoint/2010/main" val="4292311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6</a:t>
            </a:fld>
            <a:endParaRPr lang="en-GB" dirty="0"/>
          </a:p>
        </p:txBody>
      </p:sp>
    </p:spTree>
    <p:extLst>
      <p:ext uri="{BB962C8B-B14F-4D97-AF65-F5344CB8AC3E}">
        <p14:creationId xmlns:p14="http://schemas.microsoft.com/office/powerpoint/2010/main" val="1109472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7</a:t>
            </a:fld>
            <a:endParaRPr lang="en-GB" dirty="0"/>
          </a:p>
        </p:txBody>
      </p:sp>
    </p:spTree>
    <p:extLst>
      <p:ext uri="{BB962C8B-B14F-4D97-AF65-F5344CB8AC3E}">
        <p14:creationId xmlns:p14="http://schemas.microsoft.com/office/powerpoint/2010/main" val="3988918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8</a:t>
            </a:fld>
            <a:endParaRPr lang="en-GB" dirty="0"/>
          </a:p>
        </p:txBody>
      </p:sp>
    </p:spTree>
    <p:extLst>
      <p:ext uri="{BB962C8B-B14F-4D97-AF65-F5344CB8AC3E}">
        <p14:creationId xmlns:p14="http://schemas.microsoft.com/office/powerpoint/2010/main" val="2239143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9</a:t>
            </a:fld>
            <a:endParaRPr lang="en-GB" dirty="0"/>
          </a:p>
        </p:txBody>
      </p:sp>
    </p:spTree>
    <p:extLst>
      <p:ext uri="{BB962C8B-B14F-4D97-AF65-F5344CB8AC3E}">
        <p14:creationId xmlns:p14="http://schemas.microsoft.com/office/powerpoint/2010/main" val="1506574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739775"/>
            <a:ext cx="5348287"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3BB9C-D2CE-49E4-986F-EC5FA1D1423C}" type="slidenum">
              <a:rPr lang="en-GB" smtClean="0"/>
              <a:pPr/>
              <a:t>10</a:t>
            </a:fld>
            <a:endParaRPr lang="en-GB" dirty="0"/>
          </a:p>
        </p:txBody>
      </p:sp>
    </p:spTree>
    <p:extLst>
      <p:ext uri="{BB962C8B-B14F-4D97-AF65-F5344CB8AC3E}">
        <p14:creationId xmlns:p14="http://schemas.microsoft.com/office/powerpoint/2010/main" val="3130251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905001"/>
            <a:ext cx="817245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742950" y="4572000"/>
            <a:ext cx="700024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rot="16200000">
            <a:off x="6816102" y="2531832"/>
            <a:ext cx="5370657" cy="396240"/>
          </a:xfrm>
        </p:spPr>
        <p:txBody>
          <a:bodyPr/>
          <a:lstStyle/>
          <a:p>
            <a:r>
              <a:rPr lang="en-GB"/>
              <a:t>Welding Trailblazer Offical Presentation 2017</a:t>
            </a:r>
            <a:endParaRPr lang="en-GB" dirty="0"/>
          </a:p>
        </p:txBody>
      </p:sp>
      <p:sp>
        <p:nvSpPr>
          <p:cNvPr id="6" name="Slide Number Placeholder 5"/>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rot="16200000">
            <a:off x="6816102" y="2531832"/>
            <a:ext cx="5370657" cy="396240"/>
          </a:xfrm>
        </p:spPr>
        <p:txBody>
          <a:bodyPr/>
          <a:lstStyle/>
          <a:p>
            <a:r>
              <a:rPr lang="en-GB"/>
              <a:t>Welding Trailblazer Offical Presentation 2017</a:t>
            </a:r>
          </a:p>
        </p:txBody>
      </p:sp>
      <p:sp>
        <p:nvSpPr>
          <p:cNvPr id="6" name="Slide Number Placeholder 5"/>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189865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rot="16200000">
            <a:off x="6793790" y="2509519"/>
            <a:ext cx="5415282" cy="396240"/>
          </a:xfrm>
        </p:spPr>
        <p:txBody>
          <a:bodyPr/>
          <a:lstStyle/>
          <a:p>
            <a:r>
              <a:rPr lang="en-GB"/>
              <a:t>Welding Trailblazer Offical Presentation 2017</a:t>
            </a:r>
          </a:p>
        </p:txBody>
      </p:sp>
      <p:sp>
        <p:nvSpPr>
          <p:cNvPr id="6" name="Slide Number Placeholder 5"/>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rot="16200000">
            <a:off x="7542356" y="1803132"/>
            <a:ext cx="4002505" cy="396240"/>
          </a:xfrm>
        </p:spPr>
        <p:txBody>
          <a:bodyPr/>
          <a:lstStyle/>
          <a:p>
            <a:r>
              <a:rPr lang="en-GB"/>
              <a:t>Welding Trailblazer Offical Presentation 2017</a:t>
            </a:r>
          </a:p>
        </p:txBody>
      </p:sp>
      <p:sp>
        <p:nvSpPr>
          <p:cNvPr id="6" name="Slide Number Placeholder 5"/>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5486400"/>
            <a:ext cx="8297994"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82506" y="3852863"/>
            <a:ext cx="6646994"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rot="16200000">
            <a:off x="6816102" y="2531832"/>
            <a:ext cx="5370657" cy="396240"/>
          </a:xfrm>
        </p:spPr>
        <p:txBody>
          <a:bodyPr/>
          <a:lstStyle/>
          <a:p>
            <a:r>
              <a:rPr lang="en-GB"/>
              <a:t>Welding Trailblazer Offical Presentation 2017</a:t>
            </a:r>
          </a:p>
        </p:txBody>
      </p:sp>
      <p:sp>
        <p:nvSpPr>
          <p:cNvPr id="6" name="Slide Number Placeholder 5"/>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536192"/>
            <a:ext cx="39624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87900" y="1536192"/>
            <a:ext cx="39624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rot="16200000">
            <a:off x="6852106" y="2567836"/>
            <a:ext cx="5298649" cy="396240"/>
          </a:xfrm>
        </p:spPr>
        <p:txBody>
          <a:bodyPr/>
          <a:lstStyle/>
          <a:p>
            <a:r>
              <a:rPr lang="en-GB"/>
              <a:t>Welding Trailblazer Offical Presentation 2017</a:t>
            </a:r>
          </a:p>
        </p:txBody>
      </p:sp>
      <p:sp>
        <p:nvSpPr>
          <p:cNvPr id="7" name="Slide Number Placeholder 6"/>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39624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39624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87900" y="1535113"/>
            <a:ext cx="39624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87900" y="2174875"/>
            <a:ext cx="39624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rot="16200000">
            <a:off x="6847800" y="2542312"/>
            <a:ext cx="5391617" cy="396240"/>
          </a:xfrm>
        </p:spPr>
        <p:txBody>
          <a:bodyPr/>
          <a:lstStyle/>
          <a:p>
            <a:r>
              <a:rPr lang="en-GB"/>
              <a:t>Welding Trailblazer Offical Presentation 2017</a:t>
            </a:r>
          </a:p>
        </p:txBody>
      </p:sp>
      <p:sp>
        <p:nvSpPr>
          <p:cNvPr id="9" name="Slide Number Placeholder 8"/>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rot="16200000">
            <a:off x="7527245" y="1898789"/>
            <a:ext cx="4074513" cy="282053"/>
          </a:xfrm>
        </p:spPr>
        <p:txBody>
          <a:bodyPr/>
          <a:lstStyle/>
          <a:p>
            <a:r>
              <a:rPr lang="en-GB"/>
              <a:t>Welding Trailblazer Offical Presentation 2017</a:t>
            </a:r>
          </a:p>
        </p:txBody>
      </p:sp>
      <p:sp>
        <p:nvSpPr>
          <p:cNvPr id="5" name="Slide Number Placeholder 4"/>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rot="16200000">
            <a:off x="6852106" y="2495829"/>
            <a:ext cx="5298649" cy="396240"/>
          </a:xfrm>
        </p:spPr>
        <p:txBody>
          <a:bodyPr/>
          <a:lstStyle/>
          <a:p>
            <a:r>
              <a:rPr lang="en-GB"/>
              <a:t>Welding Trailblazer Offical Presentation 2017</a:t>
            </a:r>
          </a:p>
        </p:txBody>
      </p:sp>
      <p:sp>
        <p:nvSpPr>
          <p:cNvPr id="4" name="Slide Number Placeholder 3"/>
          <p:cNvSpPr>
            <a:spLocks noGrp="1"/>
          </p:cNvSpPr>
          <p:nvPr>
            <p:ph type="sldNum" sz="quarter" idx="12"/>
          </p:nvPr>
        </p:nvSpPr>
        <p:spPr/>
        <p:txBody>
          <a:bodyPr/>
          <a:lstStyle/>
          <a:p>
            <a:fld id="{7F51C6FD-F16C-4632-BFD2-B37E782C316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0201" y="5495544"/>
            <a:ext cx="84201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30200" y="6096000"/>
            <a:ext cx="84201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rot="16200000">
            <a:off x="6793790" y="2509519"/>
            <a:ext cx="5415282" cy="396240"/>
          </a:xfrm>
        </p:spPr>
        <p:txBody>
          <a:bodyPr/>
          <a:lstStyle/>
          <a:p>
            <a:r>
              <a:rPr lang="en-GB"/>
              <a:t>Welding Trailblazer Offical Presentation 2017</a:t>
            </a:r>
          </a:p>
        </p:txBody>
      </p:sp>
      <p:sp>
        <p:nvSpPr>
          <p:cNvPr id="7" name="Slide Number Placeholder 6"/>
          <p:cNvSpPr>
            <a:spLocks noGrp="1"/>
          </p:cNvSpPr>
          <p:nvPr>
            <p:ph type="sldNum" sz="quarter" idx="12"/>
          </p:nvPr>
        </p:nvSpPr>
        <p:spPr/>
        <p:txBody>
          <a:bodyPr/>
          <a:lstStyle/>
          <a:p>
            <a:fld id="{7F51C6FD-F16C-4632-BFD2-B37E782C3167}" type="slidenum">
              <a:rPr lang="en-GB" smtClean="0"/>
              <a:pPr/>
              <a:t>‹#›</a:t>
            </a:fld>
            <a:endParaRPr lang="en-GB"/>
          </a:p>
        </p:txBody>
      </p:sp>
      <p:sp>
        <p:nvSpPr>
          <p:cNvPr id="9" name="Content Placeholder 8"/>
          <p:cNvSpPr>
            <a:spLocks noGrp="1"/>
          </p:cNvSpPr>
          <p:nvPr>
            <p:ph sz="quarter" idx="13"/>
          </p:nvPr>
        </p:nvSpPr>
        <p:spPr>
          <a:xfrm>
            <a:off x="330200" y="381000"/>
            <a:ext cx="84201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6898" y="5495278"/>
            <a:ext cx="84201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30832"/>
            <a:ext cx="916305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26898" y="6096000"/>
            <a:ext cx="84201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Slide Number Placeholder 8"/>
          <p:cNvSpPr>
            <a:spLocks noGrp="1"/>
          </p:cNvSpPr>
          <p:nvPr>
            <p:ph type="sldNum" sz="quarter" idx="11"/>
          </p:nvPr>
        </p:nvSpPr>
        <p:spPr/>
        <p:txBody>
          <a:bodyPr/>
          <a:lstStyle/>
          <a:p>
            <a:fld id="{7F51C6FD-F16C-4632-BFD2-B37E782C3167}" type="slidenum">
              <a:rPr lang="en-GB" smtClean="0"/>
              <a:pPr/>
              <a:t>‹#›</a:t>
            </a:fld>
            <a:endParaRPr lang="en-GB"/>
          </a:p>
        </p:txBody>
      </p:sp>
      <p:sp>
        <p:nvSpPr>
          <p:cNvPr id="10" name="Footer Placeholder 9"/>
          <p:cNvSpPr>
            <a:spLocks noGrp="1"/>
          </p:cNvSpPr>
          <p:nvPr>
            <p:ph type="ftr" sz="quarter" idx="12"/>
          </p:nvPr>
        </p:nvSpPr>
        <p:spPr>
          <a:xfrm rot="16200000">
            <a:off x="6816102" y="2531833"/>
            <a:ext cx="5370657" cy="396240"/>
          </a:xfrm>
        </p:spPr>
        <p:txBody>
          <a:bodyPr/>
          <a:lstStyle/>
          <a:p>
            <a:r>
              <a:rPr lang="en-GB"/>
              <a:t>Welding Trailblazer Offical Presentation 2017</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255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95300" y="1600200"/>
            <a:ext cx="8255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9163050" y="0"/>
            <a:ext cx="7429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163050" y="5486400"/>
            <a:ext cx="74295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9242770" y="5648960"/>
            <a:ext cx="59436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F51C6FD-F16C-4632-BFD2-B37E782C3167}" type="slidenum">
              <a:rPr lang="en-GB" smtClean="0"/>
              <a:pPr/>
              <a:t>‹#›</a:t>
            </a:fld>
            <a:endParaRPr lang="en-GB"/>
          </a:p>
        </p:txBody>
      </p:sp>
      <p:sp>
        <p:nvSpPr>
          <p:cNvPr id="5" name="Footer Placeholder 4"/>
          <p:cNvSpPr>
            <a:spLocks noGrp="1"/>
          </p:cNvSpPr>
          <p:nvPr>
            <p:ph type="ftr" sz="quarter" idx="3"/>
          </p:nvPr>
        </p:nvSpPr>
        <p:spPr>
          <a:xfrm rot="16200000">
            <a:off x="8317790" y="4033520"/>
            <a:ext cx="2367281" cy="396240"/>
          </a:xfrm>
          <a:prstGeom prst="rect">
            <a:avLst/>
          </a:prstGeom>
        </p:spPr>
        <p:txBody>
          <a:bodyPr vert="horz" lIns="91440" tIns="45720" rIns="91440" bIns="45720" rtlCol="0" anchor="ctr"/>
          <a:lstStyle>
            <a:lvl1pPr algn="r">
              <a:defRPr sz="1200">
                <a:solidFill>
                  <a:schemeClr val="bg2"/>
                </a:solidFill>
              </a:defRPr>
            </a:lvl1pPr>
          </a:lstStyle>
          <a:p>
            <a:r>
              <a:rPr lang="en-GB"/>
              <a:t>Welding Trailblazer Offical Presentation 2017</a:t>
            </a:r>
          </a:p>
        </p:txBody>
      </p:sp>
      <p:sp>
        <p:nvSpPr>
          <p:cNvPr id="4" name="Date Placeholder 3"/>
          <p:cNvSpPr>
            <a:spLocks noGrp="1"/>
          </p:cNvSpPr>
          <p:nvPr>
            <p:ph type="dt" sz="half" idx="2"/>
          </p:nvPr>
        </p:nvSpPr>
        <p:spPr>
          <a:xfrm rot="16200000">
            <a:off x="8282231" y="1630680"/>
            <a:ext cx="2438399" cy="396240"/>
          </a:xfrm>
          <a:prstGeom prst="rect">
            <a:avLst/>
          </a:prstGeom>
        </p:spPr>
        <p:txBody>
          <a:bodyPr vert="horz" lIns="91440" tIns="45720" rIns="91440" bIns="45720" rtlCol="0" anchor="ctr"/>
          <a:lstStyle>
            <a:lvl1pPr algn="l">
              <a:defRPr sz="1200">
                <a:solidFill>
                  <a:schemeClr val="bg2"/>
                </a:solidFill>
              </a:defRPr>
            </a:lvl1pPr>
          </a:lstStyle>
          <a:p>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png"/><Relationship Id="rId3" Type="http://schemas.openxmlformats.org/officeDocument/2006/relationships/image" Target="../media/image2.jpeg"/><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png"/><Relationship Id="rId9" Type="http://schemas.openxmlformats.org/officeDocument/2006/relationships/image" Target="../media/image8.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hyperlink" Target="https://www.gov.uk/government/publications/apprenticeship-levy-how-it-will-work" TargetMode="External"/><Relationship Id="rId13" Type="http://schemas.openxmlformats.org/officeDocument/2006/relationships/hyperlink" Target="http://www.cswip.com/schemes/certification-scheme-for-welder-training-organisations/" TargetMode="External"/><Relationship Id="rId3" Type="http://schemas.openxmlformats.org/officeDocument/2006/relationships/hyperlink" Target="http://www.theweldinginstitute.com/education-and-development/uk-apprenticeships/trailblazer-welding-apprenticeships/" TargetMode="External"/><Relationship Id="rId7" Type="http://schemas.openxmlformats.org/officeDocument/2006/relationships/hyperlink" Target="https://www.gov.uk/government/collections/register-of-apprenticeship-training-providers" TargetMode="External"/><Relationship Id="rId12" Type="http://schemas.openxmlformats.org/officeDocument/2006/relationships/hyperlink" Target="http://www.cswip.com/schemes/brazer-examiner/"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gov.uk/government/publications/apprenticeship-standard-welder-level-3" TargetMode="External"/><Relationship Id="rId11" Type="http://schemas.openxmlformats.org/officeDocument/2006/relationships/hyperlink" Target="http://www.voestalpine.com/welding/Services/Downloads" TargetMode="External"/><Relationship Id="rId5" Type="http://schemas.openxmlformats.org/officeDocument/2006/relationships/hyperlink" Target="https://www.gov.uk/government/publications/apprenticeship-standard-welder-level-2" TargetMode="External"/><Relationship Id="rId10" Type="http://schemas.openxmlformats.org/officeDocument/2006/relationships/hyperlink" Target="https://www.gov.uk/government/publications/using-the-register-of-apprentice-assessment-organisations" TargetMode="External"/><Relationship Id="rId4" Type="http://schemas.openxmlformats.org/officeDocument/2006/relationships/hyperlink" Target="https://www.gov.uk/government/collections/apprenticeship-standards" TargetMode="External"/><Relationship Id="rId9" Type="http://schemas.openxmlformats.org/officeDocument/2006/relationships/hyperlink" Target="https://www.gov.uk/government/publications/future-of-apprenticeships-in-england-guidance-for-trailblazer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apprenticeship-standard-welder-level-2"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s://www.gov.uk/government/publications/apprenticeship-standard-welder-level-3"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858"/>
            <a:ext cx="9162314" cy="5299350"/>
          </a:xfrm>
          <a:prstGeom prst="rect">
            <a:avLst/>
          </a:prstGeom>
        </p:spPr>
      </p:pic>
      <p:sp>
        <p:nvSpPr>
          <p:cNvPr id="2" name="Title 1"/>
          <p:cNvSpPr>
            <a:spLocks noGrp="1"/>
          </p:cNvSpPr>
          <p:nvPr>
            <p:ph type="ctrTitle"/>
          </p:nvPr>
        </p:nvSpPr>
        <p:spPr>
          <a:xfrm>
            <a:off x="38455" y="908720"/>
            <a:ext cx="9123860" cy="4752528"/>
          </a:xfrm>
        </p:spPr>
        <p:txBody>
          <a:bodyPr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6000" b="1" spc="0" dirty="0">
                <a:ln w="11430"/>
                <a:solidFill>
                  <a:schemeClr val="bg1"/>
                </a:solidFill>
                <a:effectLst>
                  <a:outerShdw blurRad="50800" dist="39000" dir="5460000" algn="tl">
                    <a:srgbClr val="000000">
                      <a:alpha val="38000"/>
                    </a:srgbClr>
                  </a:outerShdw>
                </a:effectLst>
              </a:rPr>
              <a:t>New Welding Apprenticeship Overview</a:t>
            </a:r>
            <a:br>
              <a:rPr lang="en-GB" sz="6000" b="1" spc="0" dirty="0">
                <a:ln w="11430"/>
                <a:solidFill>
                  <a:schemeClr val="bg1"/>
                </a:solidFill>
                <a:effectLst>
                  <a:outerShdw blurRad="50800" dist="39000" dir="5460000" algn="tl">
                    <a:srgbClr val="000000">
                      <a:alpha val="38000"/>
                    </a:srgbClr>
                  </a:outerShdw>
                </a:effectLst>
              </a:rPr>
            </a:br>
            <a:r>
              <a:rPr lang="en-GB" sz="6000" b="1" spc="0" dirty="0">
                <a:ln w="11430"/>
                <a:solidFill>
                  <a:schemeClr val="bg1"/>
                </a:solidFill>
                <a:effectLst>
                  <a:outerShdw blurRad="50800" dist="39000" dir="5460000" algn="tl">
                    <a:srgbClr val="000000">
                      <a:alpha val="38000"/>
                    </a:srgbClr>
                  </a:outerShdw>
                </a:effectLst>
              </a:rPr>
              <a:t>2017</a:t>
            </a:r>
          </a:p>
        </p:txBody>
      </p:sp>
      <p:sp>
        <p:nvSpPr>
          <p:cNvPr id="3" name="Slide Number Placeholder 2"/>
          <p:cNvSpPr>
            <a:spLocks noGrp="1"/>
          </p:cNvSpPr>
          <p:nvPr>
            <p:ph type="sldNum" sz="quarter" idx="12"/>
          </p:nvPr>
        </p:nvSpPr>
        <p:spPr/>
        <p:txBody>
          <a:bodyPr/>
          <a:lstStyle/>
          <a:p>
            <a:fld id="{7F51C6FD-F16C-4632-BFD2-B37E782C3167}" type="slidenum">
              <a:rPr lang="en-GB" smtClean="0"/>
              <a:pPr/>
              <a:t>1</a:t>
            </a:fld>
            <a:endParaRPr lang="en-GB" dirty="0"/>
          </a:p>
        </p:txBody>
      </p:sp>
      <p:sp>
        <p:nvSpPr>
          <p:cNvPr id="8"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0472" y="188640"/>
            <a:ext cx="2333625"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89104" y="6200810"/>
            <a:ext cx="9810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56656" y="5801681"/>
            <a:ext cx="734883" cy="723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93716" y="5409718"/>
            <a:ext cx="1860121" cy="6835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33648" y="5814020"/>
            <a:ext cx="11334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896445" y="6165304"/>
            <a:ext cx="1454661" cy="624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2805" t="27307" r="9805" b="25955"/>
          <a:stretch/>
        </p:blipFill>
        <p:spPr bwMode="auto">
          <a:xfrm>
            <a:off x="5241032" y="5373216"/>
            <a:ext cx="1957339" cy="78752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271345" y="5692477"/>
            <a:ext cx="561975"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736976" y="5772869"/>
            <a:ext cx="561975"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78183" y="5795295"/>
            <a:ext cx="1534646" cy="730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7170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36004"/>
            <a:ext cx="9906000" cy="65669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sz="3200" dirty="0"/>
              <a:t>Welding Test Details continued</a:t>
            </a:r>
          </a:p>
        </p:txBody>
      </p:sp>
      <p:sp>
        <p:nvSpPr>
          <p:cNvPr id="8" name="Rectangle 7"/>
          <p:cNvSpPr/>
          <p:nvPr/>
        </p:nvSpPr>
        <p:spPr>
          <a:xfrm>
            <a:off x="0" y="643446"/>
            <a:ext cx="9165468" cy="1461939"/>
          </a:xfrm>
          <a:prstGeom prst="rect">
            <a:avLst/>
          </a:prstGeom>
        </p:spPr>
        <p:txBody>
          <a:bodyPr wrap="square">
            <a:spAutoFit/>
          </a:bodyPr>
          <a:lstStyle/>
          <a:p>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Oral examination during the code test </a:t>
            </a:r>
          </a:p>
          <a:p>
            <a:r>
              <a:rPr lang="en-GB" sz="1400" dirty="0"/>
              <a:t>During the course of the practical test, the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Authorised Examiner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will</a:t>
            </a:r>
            <a:r>
              <a:rPr lang="en-GB" sz="1400" dirty="0"/>
              <a:t> also be required to conduct an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oral examination </a:t>
            </a:r>
            <a:r>
              <a:rPr lang="en-GB" sz="1400" dirty="0"/>
              <a:t>of the apprentice to assess the understanding of the activity they are undertaking along with the wider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responsibilities of a welder</a:t>
            </a:r>
            <a:r>
              <a:rPr lang="en-GB" sz="1400" dirty="0"/>
              <a:t>.  Examples are detailed in the Apprentice Standard.</a:t>
            </a:r>
          </a:p>
          <a:p>
            <a:endParaRPr lang="en-GB" sz="1100" dirty="0"/>
          </a:p>
          <a:p>
            <a:r>
              <a:rPr lang="en-GB" sz="1400" dirty="0"/>
              <a:t>A </a:t>
            </a:r>
            <a:r>
              <a:rPr lang="en-GB" sz="1600" b="1" cap="all" dirty="0">
                <a:ln w="9000" cmpd="sng">
                  <a:solidFill>
                    <a:schemeClr val="accent4">
                      <a:shade val="50000"/>
                      <a:satMod val="120000"/>
                    </a:schemeClr>
                  </a:solidFill>
                  <a:prstDash val="solid"/>
                </a:ln>
                <a:solidFill>
                  <a:srgbClr val="00FF00"/>
                </a:solidFill>
                <a:effectLst>
                  <a:reflection blurRad="12700" stA="28000" endPos="45000" dist="1000" dir="5400000" sy="-100000" algn="bl" rotWithShape="0"/>
                </a:effectLst>
              </a:rPr>
              <a:t>pass</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GB" sz="1400" dirty="0"/>
              <a:t>or</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GB" sz="1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fail</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GB" sz="1400" dirty="0"/>
              <a:t>result for the oral examination will be awarded by the Assessment Organisation’s Authorised Examiner. </a:t>
            </a:r>
          </a:p>
        </p:txBody>
      </p:sp>
      <p:sp>
        <p:nvSpPr>
          <p:cNvPr id="12" name="Rectangle 11"/>
          <p:cNvSpPr/>
          <p:nvPr/>
        </p:nvSpPr>
        <p:spPr>
          <a:xfrm>
            <a:off x="-504" y="2276872"/>
            <a:ext cx="9157365" cy="4647426"/>
          </a:xfrm>
          <a:prstGeom prst="rect">
            <a:avLst/>
          </a:prstGeom>
        </p:spPr>
        <p:txBody>
          <a:bodyPr wrap="square">
            <a:spAutoFit/>
          </a:bodyPr>
          <a:lstStyle/>
          <a:p>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professional interview</a:t>
            </a:r>
          </a:p>
          <a:p>
            <a:r>
              <a:rPr lang="en-GB" sz="1400" dirty="0"/>
              <a:t>The professional interview will be attended by: </a:t>
            </a:r>
          </a:p>
          <a:p>
            <a:pPr marL="171450" indent="-171450">
              <a:buFont typeface="Wingdings" panose="05000000000000000000" pitchFamily="2" charset="2"/>
              <a:buChar char="Ø"/>
            </a:pPr>
            <a:r>
              <a:rPr lang="en-GB" sz="1600" b="1" cap="all" dirty="0">
                <a:ln w="9000" cmpd="sng">
                  <a:solidFill>
                    <a:schemeClr val="accent4">
                      <a:shade val="50000"/>
                      <a:satMod val="120000"/>
                    </a:schemeClr>
                  </a:solidFill>
                  <a:prstDash val="solid"/>
                </a:ln>
                <a:solidFill>
                  <a:srgbClr val="00FF00"/>
                </a:solidFill>
                <a:effectLst>
                  <a:reflection blurRad="12700" stA="28000" endPos="45000" dist="1000" dir="5400000" sy="-100000" algn="bl" rotWithShape="0"/>
                </a:effectLst>
              </a:rPr>
              <a:t>The Apprentice</a:t>
            </a:r>
          </a:p>
          <a:p>
            <a:pPr marL="171450" indent="-171450">
              <a:buFont typeface="Wingdings" panose="05000000000000000000" pitchFamily="2" charset="2"/>
              <a:buChar char="Ø"/>
            </a:pPr>
            <a:r>
              <a:rPr lang="en-GB" sz="1400" dirty="0"/>
              <a:t>An </a:t>
            </a:r>
            <a:r>
              <a:rPr lang="en-GB" sz="1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Authorised Examiner </a:t>
            </a:r>
            <a:r>
              <a:rPr lang="en-GB" sz="1400" dirty="0"/>
              <a:t>of the Assessment Organisation competent in conducting and deciding the result of the professional interview. </a:t>
            </a:r>
          </a:p>
          <a:p>
            <a:endParaRPr lang="en-GB" sz="1000" dirty="0"/>
          </a:p>
          <a:p>
            <a:r>
              <a:rPr lang="en-GB" sz="1400" dirty="0"/>
              <a:t>The Authorised Examiner is responsible for leading the interview and for</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making a decision on the outcome</a:t>
            </a:r>
            <a:r>
              <a:rPr lang="en-GB" sz="1400" dirty="0"/>
              <a:t>.</a:t>
            </a:r>
          </a:p>
          <a:p>
            <a:endParaRPr lang="en-GB" sz="1000" dirty="0"/>
          </a:p>
          <a:p>
            <a:r>
              <a:rPr lang="en-GB" sz="1400" dirty="0"/>
              <a:t>The professional interview will cover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three </a:t>
            </a:r>
            <a:r>
              <a:rPr lang="en-GB" sz="1400" dirty="0"/>
              <a:t>areas: </a:t>
            </a:r>
          </a:p>
          <a:p>
            <a:r>
              <a:rPr lang="en-GB" sz="1400" dirty="0"/>
              <a:t>1. Application of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knowledge </a:t>
            </a:r>
            <a:r>
              <a:rPr lang="en-GB" sz="1400" dirty="0"/>
              <a:t>learned during the apprenticeship. </a:t>
            </a:r>
          </a:p>
          <a:p>
            <a:r>
              <a:rPr lang="en-GB" sz="1400" dirty="0"/>
              <a:t>2.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Role </a:t>
            </a:r>
            <a:r>
              <a:rPr lang="en-GB" sz="1400" dirty="0"/>
              <a:t>of the welder in industry. </a:t>
            </a:r>
          </a:p>
          <a:p>
            <a:r>
              <a:rPr lang="en-GB" sz="1400" dirty="0"/>
              <a:t>3. Professional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behaviours</a:t>
            </a:r>
            <a:r>
              <a:rPr lang="en-GB" sz="1400" dirty="0"/>
              <a:t> as listed in the Apprenticeship Standard. </a:t>
            </a:r>
          </a:p>
          <a:p>
            <a:endParaRPr lang="en-GB" sz="1000" dirty="0"/>
          </a:p>
          <a:p>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Grading</a:t>
            </a:r>
          </a:p>
          <a:p>
            <a:r>
              <a:rPr lang="en-GB" sz="1400" dirty="0"/>
              <a:t>The three parts of the assessment are scored and each part has a weighting, this is all defined in the assessment plan, an example is also given.</a:t>
            </a:r>
          </a:p>
          <a:p>
            <a:pPr marL="285750" indent="-285750">
              <a:buFont typeface="Arial" panose="020B0604020202020204" pitchFamily="34" charset="0"/>
              <a:buChar char="•"/>
            </a:pPr>
            <a:r>
              <a:rPr lang="en-GB" sz="1400" dirty="0"/>
              <a:t>Knowledge test scored out of 100 with the pass mark set at 60, with a weighting of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20%</a:t>
            </a:r>
            <a:r>
              <a:rPr lang="en-GB" sz="1400" dirty="0"/>
              <a:t> overall</a:t>
            </a:r>
          </a:p>
          <a:p>
            <a:pPr marL="285750" indent="-285750">
              <a:buFont typeface="Arial" panose="020B0604020202020204" pitchFamily="34" charset="0"/>
              <a:buChar char="•"/>
            </a:pPr>
            <a:r>
              <a:rPr lang="en-GB" sz="1400" dirty="0"/>
              <a:t>The practical test is a </a:t>
            </a:r>
            <a:r>
              <a:rPr lang="en-GB" sz="1400" b="1" cap="all" dirty="0">
                <a:ln w="9000" cmpd="sng">
                  <a:solidFill>
                    <a:schemeClr val="accent4">
                      <a:shade val="50000"/>
                      <a:satMod val="120000"/>
                    </a:schemeClr>
                  </a:solidFill>
                  <a:prstDash val="solid"/>
                </a:ln>
                <a:solidFill>
                  <a:srgbClr val="00FF00"/>
                </a:solidFill>
                <a:effectLst>
                  <a:reflection blurRad="12700" stA="28000" endPos="45000" dist="1000" dir="5400000" sy="-100000" algn="bl" rotWithShape="0"/>
                </a:effectLst>
              </a:rPr>
              <a:t>pass</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GB" sz="1200" dirty="0"/>
              <a:t>or</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fail</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GB" sz="1400" dirty="0"/>
              <a:t>and has a weighting in the overall assessment of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50%.</a:t>
            </a:r>
          </a:p>
          <a:p>
            <a:pPr marL="285750" indent="-285750">
              <a:buFont typeface="Arial" panose="020B0604020202020204" pitchFamily="34" charset="0"/>
              <a:buChar char="•"/>
            </a:pPr>
            <a:r>
              <a:rPr lang="en-GB" sz="1400" dirty="0"/>
              <a:t>The oral examination is scored out of 100 with the pass mark set at 60, with a weighting of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15%</a:t>
            </a:r>
            <a:r>
              <a:rPr lang="en-GB" sz="1400" dirty="0"/>
              <a:t> overall</a:t>
            </a:r>
          </a:p>
          <a:p>
            <a:pPr marL="285750" indent="-285750">
              <a:buFont typeface="Arial" panose="020B0604020202020204" pitchFamily="34" charset="0"/>
              <a:buChar char="•"/>
            </a:pPr>
            <a:r>
              <a:rPr lang="en-GB" sz="1400" dirty="0"/>
              <a:t>The professional interview is scored out of 100 with the pass mark set at 60, with a weighting of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15%</a:t>
            </a:r>
            <a:r>
              <a:rPr lang="en-GB" sz="1400" dirty="0"/>
              <a:t> overall</a:t>
            </a:r>
          </a:p>
        </p:txBody>
      </p:sp>
      <p:sp>
        <p:nvSpPr>
          <p:cNvPr id="4" name="Slide Number Placeholder 3"/>
          <p:cNvSpPr>
            <a:spLocks noGrp="1"/>
          </p:cNvSpPr>
          <p:nvPr>
            <p:ph type="sldNum" sz="quarter" idx="12"/>
          </p:nvPr>
        </p:nvSpPr>
        <p:spPr/>
        <p:txBody>
          <a:bodyPr/>
          <a:lstStyle/>
          <a:p>
            <a:fld id="{7F51C6FD-F16C-4632-BFD2-B37E782C3167}" type="slidenum">
              <a:rPr lang="en-GB" smtClean="0"/>
              <a:pPr/>
              <a:t>10</a:t>
            </a:fld>
            <a:endParaRPr lang="en-GB" dirty="0"/>
          </a:p>
        </p:txBody>
      </p:sp>
      <p:sp>
        <p:nvSpPr>
          <p:cNvPr id="7"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393967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 calcmode="lin" valueType="num">
                                      <p:cBhvr additive="base">
                                        <p:cTn id="1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 calcmode="lin" valueType="num">
                                      <p:cBhvr additive="base">
                                        <p:cTn id="2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anim calcmode="lin" valueType="num">
                                      <p:cBhvr additive="base">
                                        <p:cTn id="27"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
                                            <p:txEl>
                                              <p:pRg st="1" end="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2">
                                            <p:txEl>
                                              <p:pRg st="2" end="2"/>
                                            </p:txEl>
                                          </p:spTgt>
                                        </p:tgtEl>
                                        <p:attrNameLst>
                                          <p:attrName>style.visibility</p:attrName>
                                        </p:attrNameLst>
                                      </p:cBhvr>
                                      <p:to>
                                        <p:strVal val="visible"/>
                                      </p:to>
                                    </p:set>
                                    <p:anim calcmode="lin" valueType="num">
                                      <p:cBhvr additive="base">
                                        <p:cTn id="3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2">
                                            <p:txEl>
                                              <p:pRg st="3" end="3"/>
                                            </p:txEl>
                                          </p:spTgt>
                                        </p:tgtEl>
                                        <p:attrNameLst>
                                          <p:attrName>style.visibility</p:attrName>
                                        </p:attrNameLst>
                                      </p:cBhvr>
                                      <p:to>
                                        <p:strVal val="visible"/>
                                      </p:to>
                                    </p:set>
                                    <p:anim calcmode="lin" valueType="num">
                                      <p:cBhvr additive="base">
                                        <p:cTn id="35"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2">
                                            <p:txEl>
                                              <p:pRg st="5" end="5"/>
                                            </p:txEl>
                                          </p:spTgt>
                                        </p:tgtEl>
                                        <p:attrNameLst>
                                          <p:attrName>style.visibility</p:attrName>
                                        </p:attrNameLst>
                                      </p:cBhvr>
                                      <p:to>
                                        <p:strVal val="visible"/>
                                      </p:to>
                                    </p:set>
                                    <p:anim calcmode="lin" valueType="num">
                                      <p:cBhvr additive="base">
                                        <p:cTn id="39"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2">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2">
                                            <p:txEl>
                                              <p:pRg st="7" end="7"/>
                                            </p:txEl>
                                          </p:spTgt>
                                        </p:tgtEl>
                                        <p:attrNameLst>
                                          <p:attrName>style.visibility</p:attrName>
                                        </p:attrNameLst>
                                      </p:cBhvr>
                                      <p:to>
                                        <p:strVal val="visible"/>
                                      </p:to>
                                    </p:set>
                                    <p:anim calcmode="lin" valueType="num">
                                      <p:cBhvr additive="base">
                                        <p:cTn id="43" dur="500" fill="hold"/>
                                        <p:tgtEl>
                                          <p:spTgt spid="1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2">
                                            <p:txEl>
                                              <p:pRg st="8" end="8"/>
                                            </p:txEl>
                                          </p:spTgt>
                                        </p:tgtEl>
                                        <p:attrNameLst>
                                          <p:attrName>style.visibility</p:attrName>
                                        </p:attrNameLst>
                                      </p:cBhvr>
                                      <p:to>
                                        <p:strVal val="visible"/>
                                      </p:to>
                                    </p:set>
                                    <p:anim calcmode="lin" valueType="num">
                                      <p:cBhvr additive="base">
                                        <p:cTn id="47" dur="50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2">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2">
                                            <p:txEl>
                                              <p:pRg st="9" end="9"/>
                                            </p:txEl>
                                          </p:spTgt>
                                        </p:tgtEl>
                                        <p:attrNameLst>
                                          <p:attrName>style.visibility</p:attrName>
                                        </p:attrNameLst>
                                      </p:cBhvr>
                                      <p:to>
                                        <p:strVal val="visible"/>
                                      </p:to>
                                    </p:set>
                                    <p:anim calcmode="lin" valueType="num">
                                      <p:cBhvr additive="base">
                                        <p:cTn id="51" dur="500" fill="hold"/>
                                        <p:tgtEl>
                                          <p:spTgt spid="12">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2">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2">
                                            <p:txEl>
                                              <p:pRg st="10" end="10"/>
                                            </p:txEl>
                                          </p:spTgt>
                                        </p:tgtEl>
                                        <p:attrNameLst>
                                          <p:attrName>style.visibility</p:attrName>
                                        </p:attrNameLst>
                                      </p:cBhvr>
                                      <p:to>
                                        <p:strVal val="visible"/>
                                      </p:to>
                                    </p:set>
                                    <p:anim calcmode="lin" valueType="num">
                                      <p:cBhvr additive="base">
                                        <p:cTn id="55" dur="500" fill="hold"/>
                                        <p:tgtEl>
                                          <p:spTgt spid="1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2">
                                            <p:txEl>
                                              <p:pRg st="12" end="12"/>
                                            </p:txEl>
                                          </p:spTgt>
                                        </p:tgtEl>
                                        <p:attrNameLst>
                                          <p:attrName>style.visibility</p:attrName>
                                        </p:attrNameLst>
                                      </p:cBhvr>
                                      <p:to>
                                        <p:strVal val="visible"/>
                                      </p:to>
                                    </p:set>
                                    <p:anim calcmode="lin" valueType="num">
                                      <p:cBhvr additive="base">
                                        <p:cTn id="61" dur="500" fill="hold"/>
                                        <p:tgtEl>
                                          <p:spTgt spid="1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
                                            <p:txEl>
                                              <p:pRg st="12" end="12"/>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2">
                                            <p:txEl>
                                              <p:pRg st="13" end="13"/>
                                            </p:txEl>
                                          </p:spTgt>
                                        </p:tgtEl>
                                        <p:attrNameLst>
                                          <p:attrName>style.visibility</p:attrName>
                                        </p:attrNameLst>
                                      </p:cBhvr>
                                      <p:to>
                                        <p:strVal val="visible"/>
                                      </p:to>
                                    </p:set>
                                    <p:anim calcmode="lin" valueType="num">
                                      <p:cBhvr additive="base">
                                        <p:cTn id="65" dur="500" fill="hold"/>
                                        <p:tgtEl>
                                          <p:spTgt spid="12">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2">
                                            <p:txEl>
                                              <p:pRg st="13" end="13"/>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12">
                                            <p:txEl>
                                              <p:pRg st="14" end="14"/>
                                            </p:txEl>
                                          </p:spTgt>
                                        </p:tgtEl>
                                        <p:attrNameLst>
                                          <p:attrName>style.visibility</p:attrName>
                                        </p:attrNameLst>
                                      </p:cBhvr>
                                      <p:to>
                                        <p:strVal val="visible"/>
                                      </p:to>
                                    </p:set>
                                    <p:anim calcmode="lin" valueType="num">
                                      <p:cBhvr additive="base">
                                        <p:cTn id="69" dur="500" fill="hold"/>
                                        <p:tgtEl>
                                          <p:spTgt spid="12">
                                            <p:txEl>
                                              <p:pRg st="14" end="14"/>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2">
                                            <p:txEl>
                                              <p:pRg st="14" end="14"/>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2">
                                            <p:txEl>
                                              <p:pRg st="15" end="15"/>
                                            </p:txEl>
                                          </p:spTgt>
                                        </p:tgtEl>
                                        <p:attrNameLst>
                                          <p:attrName>style.visibility</p:attrName>
                                        </p:attrNameLst>
                                      </p:cBhvr>
                                      <p:to>
                                        <p:strVal val="visible"/>
                                      </p:to>
                                    </p:set>
                                    <p:anim calcmode="lin" valueType="num">
                                      <p:cBhvr additive="base">
                                        <p:cTn id="73" dur="500" fill="hold"/>
                                        <p:tgtEl>
                                          <p:spTgt spid="12">
                                            <p:txEl>
                                              <p:pRg st="15" end="1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2">
                                            <p:txEl>
                                              <p:pRg st="15" end="15"/>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2">
                                            <p:txEl>
                                              <p:pRg st="16" end="16"/>
                                            </p:txEl>
                                          </p:spTgt>
                                        </p:tgtEl>
                                        <p:attrNameLst>
                                          <p:attrName>style.visibility</p:attrName>
                                        </p:attrNameLst>
                                      </p:cBhvr>
                                      <p:to>
                                        <p:strVal val="visible"/>
                                      </p:to>
                                    </p:set>
                                    <p:anim calcmode="lin" valueType="num">
                                      <p:cBhvr additive="base">
                                        <p:cTn id="77" dur="500" fill="hold"/>
                                        <p:tgtEl>
                                          <p:spTgt spid="12">
                                            <p:txEl>
                                              <p:pRg st="16" end="1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2">
                                            <p:txEl>
                                              <p:pRg st="16" end="16"/>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12">
                                            <p:txEl>
                                              <p:pRg st="17" end="17"/>
                                            </p:txEl>
                                          </p:spTgt>
                                        </p:tgtEl>
                                        <p:attrNameLst>
                                          <p:attrName>style.visibility</p:attrName>
                                        </p:attrNameLst>
                                      </p:cBhvr>
                                      <p:to>
                                        <p:strVal val="visible"/>
                                      </p:to>
                                    </p:set>
                                    <p:anim calcmode="lin" valueType="num">
                                      <p:cBhvr additive="base">
                                        <p:cTn id="81" dur="500" fill="hold"/>
                                        <p:tgtEl>
                                          <p:spTgt spid="12">
                                            <p:txEl>
                                              <p:pRg st="17" end="17"/>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2">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2" y="980728"/>
            <a:ext cx="9165468" cy="2016224"/>
          </a:xfrm>
        </p:spPr>
        <p:txBody>
          <a:bodyPr/>
          <a:lstStyle/>
          <a:p>
            <a:r>
              <a:rPr lang="en-GB"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t>Assessment Organisation </a:t>
            </a:r>
            <a:br>
              <a:rPr lang="en-GB"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br>
            <a:br>
              <a:rPr lang="en-GB"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br>
            <a:r>
              <a:rPr lang="en-GB" sz="1600" dirty="0">
                <a:solidFill>
                  <a:schemeClr val="tx1"/>
                </a:solidFill>
                <a:latin typeface="+mn-lt"/>
                <a:ea typeface="+mn-ea"/>
                <a:cs typeface="+mn-cs"/>
              </a:rPr>
              <a:t>An Assessment Organisation seeking approval to conduct the end-point assessment for the Trailblazer Welding Apprenticeship will be required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t>to develop a bank of examination questions </a:t>
            </a:r>
            <a:r>
              <a:rPr lang="en-GB" sz="1600" dirty="0">
                <a:solidFill>
                  <a:schemeClr val="tx1"/>
                </a:solidFill>
                <a:latin typeface="+mn-lt"/>
                <a:ea typeface="+mn-ea"/>
                <a:cs typeface="+mn-cs"/>
              </a:rPr>
              <a:t>which adequately test the knowledge requirements in the Apprenticeship Standard. The Assessment Organisation would also be required to show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t>how it selects </a:t>
            </a:r>
            <a:r>
              <a:rPr lang="en-GB" sz="1600" dirty="0">
                <a:solidFill>
                  <a:schemeClr val="tx1"/>
                </a:solidFill>
                <a:latin typeface="+mn-lt"/>
                <a:ea typeface="+mn-ea"/>
                <a:cs typeface="+mn-cs"/>
              </a:rPr>
              <a:t>questions from their bank, in order to produce examination papers that comply with the structure in Table 2 and to ensure a reasonable spread of questions across the syllabus for each section.</a:t>
            </a:r>
            <a:endParaRPr lang="en-GB" sz="1600" dirty="0">
              <a:solidFill>
                <a:srgbClr val="FF0000"/>
              </a:solidFill>
              <a:latin typeface="+mn-lt"/>
              <a:ea typeface="+mn-ea"/>
              <a:cs typeface="+mn-cs"/>
            </a:endParaRPr>
          </a:p>
        </p:txBody>
      </p:sp>
      <p:sp>
        <p:nvSpPr>
          <p:cNvPr id="5" name="Title 1"/>
          <p:cNvSpPr txBox="1">
            <a:spLocks/>
          </p:cNvSpPr>
          <p:nvPr/>
        </p:nvSpPr>
        <p:spPr>
          <a:xfrm>
            <a:off x="0" y="3429000"/>
            <a:ext cx="9165468" cy="2664296"/>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t>Authorised Examiner</a:t>
            </a:r>
          </a:p>
          <a:p>
            <a:endParaRPr lang="en-GB"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endParaRPr>
          </a:p>
          <a:p>
            <a:r>
              <a:rPr lang="en-GB" sz="1600" dirty="0">
                <a:solidFill>
                  <a:schemeClr val="tx1"/>
                </a:solidFill>
                <a:latin typeface="+mn-lt"/>
                <a:ea typeface="+mn-ea"/>
                <a:cs typeface="+mn-cs"/>
              </a:rPr>
              <a:t>Assessment Organisations shall appoint representatives to act as Authorised Examiners. Authorised Examiners shall have independent evidence of competence in the role and responsibilities as defined by the standard.</a:t>
            </a:r>
          </a:p>
          <a:p>
            <a:endParaRPr lang="en-GB" sz="1600" dirty="0">
              <a:solidFill>
                <a:schemeClr val="tx1"/>
              </a:solidFill>
              <a:latin typeface="+mn-lt"/>
              <a:ea typeface="+mn-ea"/>
              <a:cs typeface="+mn-cs"/>
            </a:endParaRPr>
          </a:p>
          <a:p>
            <a:r>
              <a:rPr lang="en-GB" sz="1600" dirty="0">
                <a:solidFill>
                  <a:schemeClr val="tx1"/>
                </a:solidFill>
                <a:latin typeface="+mn-lt"/>
                <a:ea typeface="+mn-ea"/>
                <a:cs typeface="+mn-cs"/>
              </a:rPr>
              <a:t>Typically</a:t>
            </a:r>
          </a:p>
          <a:p>
            <a:pPr marL="285750" indent="-285750">
              <a:buFont typeface="Wingdings" panose="05000000000000000000" pitchFamily="2" charset="2"/>
              <a:buChar char="ü"/>
            </a:pPr>
            <a:r>
              <a:rPr lang="en-GB" sz="1600" dirty="0">
                <a:solidFill>
                  <a:schemeClr val="tx1"/>
                </a:solidFill>
                <a:latin typeface="+mn-lt"/>
                <a:ea typeface="+mn-ea"/>
                <a:cs typeface="+mn-cs"/>
              </a:rPr>
              <a:t>International/European Welding Specialist, or </a:t>
            </a:r>
          </a:p>
          <a:p>
            <a:pPr marL="285750" lvl="0" indent="-285750">
              <a:buFont typeface="Wingdings" panose="05000000000000000000" pitchFamily="2" charset="2"/>
              <a:buChar char="ü"/>
            </a:pPr>
            <a:r>
              <a:rPr lang="en-GB" sz="1600" dirty="0">
                <a:solidFill>
                  <a:schemeClr val="tx1"/>
                </a:solidFill>
                <a:latin typeface="+mn-lt"/>
                <a:ea typeface="+mn-ea"/>
                <a:cs typeface="+mn-cs"/>
              </a:rPr>
              <a:t>Certified CSWIP or PCN Welding Inspector, or </a:t>
            </a:r>
          </a:p>
          <a:p>
            <a:pPr marL="285750" lvl="0" indent="-285750">
              <a:buFont typeface="Wingdings" panose="05000000000000000000" pitchFamily="2" charset="2"/>
              <a:buChar char="ü"/>
            </a:pPr>
            <a:r>
              <a:rPr lang="en-GB" sz="1600" dirty="0">
                <a:solidFill>
                  <a:schemeClr val="tx1"/>
                </a:solidFill>
                <a:latin typeface="+mn-lt"/>
                <a:ea typeface="+mn-ea"/>
                <a:cs typeface="+mn-cs"/>
              </a:rPr>
              <a:t>A1 Assessors with recent, relevant occupational experience and competence in the occupational areas covered by the Apprenticeship Standard and this Assessment Plan </a:t>
            </a:r>
          </a:p>
        </p:txBody>
      </p:sp>
      <p:sp>
        <p:nvSpPr>
          <p:cNvPr id="6" name="Title 1"/>
          <p:cNvSpPr txBox="1">
            <a:spLocks/>
          </p:cNvSpPr>
          <p:nvPr/>
        </p:nvSpPr>
        <p:spPr>
          <a:xfrm>
            <a:off x="0" y="0"/>
            <a:ext cx="9906000" cy="65669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sz="3200" dirty="0">
                <a:solidFill>
                  <a:schemeClr val="tx1"/>
                </a:solidFill>
              </a:rPr>
              <a:t>Authorised Examiner &amp; Assessment Organisation </a:t>
            </a:r>
            <a:r>
              <a:rPr lang="en-GB" sz="3200" dirty="0"/>
              <a:t> </a:t>
            </a:r>
          </a:p>
        </p:txBody>
      </p:sp>
      <p:sp>
        <p:nvSpPr>
          <p:cNvPr id="7" name="Slide Number Placeholder 6"/>
          <p:cNvSpPr>
            <a:spLocks noGrp="1"/>
          </p:cNvSpPr>
          <p:nvPr>
            <p:ph type="sldNum" sz="quarter" idx="12"/>
          </p:nvPr>
        </p:nvSpPr>
        <p:spPr/>
        <p:txBody>
          <a:bodyPr/>
          <a:lstStyle/>
          <a:p>
            <a:fld id="{7F51C6FD-F16C-4632-BFD2-B37E782C3167}" type="slidenum">
              <a:rPr lang="en-GB" smtClean="0"/>
              <a:pPr/>
              <a:t>11</a:t>
            </a:fld>
            <a:endParaRPr lang="en-GB" dirty="0"/>
          </a:p>
        </p:txBody>
      </p:sp>
      <p:sp>
        <p:nvSpPr>
          <p:cNvPr id="8"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267297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additive="base">
                                        <p:cTn id="2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 calcmode="lin" valueType="num">
                                      <p:cBhvr additive="base">
                                        <p:cTn id="2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 calcmode="lin" valueType="num">
                                      <p:cBhvr additive="base">
                                        <p:cTn id="3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64601" y="188640"/>
            <a:ext cx="6552728" cy="1066800"/>
          </a:xfrm>
        </p:spPr>
        <p:txBody>
          <a:bodyPr>
            <a:noAutofit/>
          </a:bodyPr>
          <a:lstStyle/>
          <a:p>
            <a:r>
              <a:rPr lang="en-GB"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Any</a:t>
            </a:r>
            <a:r>
              <a:rPr lang="en-GB" sz="6000" dirty="0"/>
              <a:t> </a:t>
            </a:r>
            <a:r>
              <a:rPr lang="en-GB"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Questions?</a:t>
            </a:r>
          </a:p>
        </p:txBody>
      </p:sp>
      <p:graphicFrame>
        <p:nvGraphicFramePr>
          <p:cNvPr id="6" name="Table 5"/>
          <p:cNvGraphicFramePr>
            <a:graphicFrameLocks noGrp="1"/>
          </p:cNvGraphicFramePr>
          <p:nvPr>
            <p:extLst>
              <p:ext uri="{D42A27DB-BD31-4B8C-83A1-F6EECF244321}">
                <p14:modId xmlns:p14="http://schemas.microsoft.com/office/powerpoint/2010/main" val="2632459697"/>
              </p:ext>
            </p:extLst>
          </p:nvPr>
        </p:nvGraphicFramePr>
        <p:xfrm>
          <a:off x="350489" y="1268760"/>
          <a:ext cx="8580953" cy="5196840"/>
        </p:xfrm>
        <a:graphic>
          <a:graphicData uri="http://schemas.openxmlformats.org/drawingml/2006/table">
            <a:tbl>
              <a:tblPr firstRow="1" bandRow="1"/>
              <a:tblGrid>
                <a:gridCol w="2442271">
                  <a:extLst>
                    <a:ext uri="{9D8B030D-6E8A-4147-A177-3AD203B41FA5}">
                      <a16:colId xmlns:a16="http://schemas.microsoft.com/office/drawing/2014/main" val="20000"/>
                    </a:ext>
                  </a:extLst>
                </a:gridCol>
                <a:gridCol w="6138682">
                  <a:extLst>
                    <a:ext uri="{9D8B030D-6E8A-4147-A177-3AD203B41FA5}">
                      <a16:colId xmlns:a16="http://schemas.microsoft.com/office/drawing/2014/main" val="20001"/>
                    </a:ext>
                  </a:extLst>
                </a:gridCol>
              </a:tblGrid>
              <a:tr h="370840">
                <a:tc gridSpan="2">
                  <a:txBody>
                    <a:bodyPr/>
                    <a:lstStyle/>
                    <a:p>
                      <a:pPr algn="ctr"/>
                      <a:r>
                        <a:rPr lang="en-GB" sz="1400" dirty="0"/>
                        <a:t>Useful links from the PDF for later</a:t>
                      </a:r>
                    </a:p>
                  </a:txBody>
                  <a:tcPr marL="99060" marR="99060" anchor="ctr"/>
                </a:tc>
                <a:tc hMerge="1">
                  <a:txBody>
                    <a:bodyPr/>
                    <a:lstStyle/>
                    <a:p>
                      <a:endParaRPr lang="en-GB" dirty="0"/>
                    </a:p>
                  </a:txBody>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The Welding Institute webpage.</a:t>
                      </a:r>
                    </a:p>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A copy of this document can be found here IAB-089 r5-14 Part </a:t>
                      </a:r>
                      <a:r>
                        <a:rPr lang="en-GB" sz="1000" b="1" kern="1200" dirty="0">
                          <a:effectLst/>
                        </a:rPr>
                        <a:t>I</a:t>
                      </a:r>
                    </a:p>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 International Welder</a:t>
                      </a:r>
                      <a:r>
                        <a:rPr lang="en-GB" sz="1000" b="1" kern="1200" baseline="0" dirty="0">
                          <a:effectLst/>
                        </a:rPr>
                        <a:t> </a:t>
                      </a:r>
                      <a:r>
                        <a:rPr lang="en-GB" sz="1000" b="1" kern="1200" dirty="0">
                          <a:effectLst/>
                        </a:rPr>
                        <a:t>Guideline</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dirty="0">
                          <a:hlinkClick r:id="rId3"/>
                        </a:rPr>
                        <a:t>http://www.theweldinginstitute.com/education-and-development/uk-apprenticeships/trailblazer-welding-apprenticeships/</a:t>
                      </a:r>
                      <a:endParaRPr lang="en-GB" sz="1100" dirty="0">
                        <a:solidFill>
                          <a:srgbClr val="0070C0"/>
                        </a:solidFill>
                      </a:endParaRPr>
                    </a:p>
                  </a:txBody>
                  <a:tcPr marL="99060" marR="99060" anchor="ct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Apprenticeship standards</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dirty="0">
                          <a:solidFill>
                            <a:srgbClr val="0070C0"/>
                          </a:solidFill>
                          <a:hlinkClick r:id="rId4"/>
                        </a:rPr>
                        <a:t>https://www.gov.uk/government/collections/apprenticeship-standards</a:t>
                      </a:r>
                      <a:endParaRPr lang="en-GB" sz="1100" dirty="0">
                        <a:solidFill>
                          <a:srgbClr val="0070C0"/>
                        </a:solidFill>
                      </a:endParaRPr>
                    </a:p>
                  </a:txBody>
                  <a:tcPr marL="99060" marR="99060" anchor="ct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Apprenticeship standard: welder - level 2</a:t>
                      </a:r>
                    </a:p>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 (approved for delivery)</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kern="1200" dirty="0">
                          <a:hlinkClick r:id="rId5"/>
                        </a:rPr>
                        <a:t>https://www.gov.uk/government/publications/apprenticeship-standard-welder-level-2</a:t>
                      </a:r>
                      <a:endParaRPr lang="en-GB" sz="1100" kern="1200" dirty="0">
                        <a:solidFill>
                          <a:srgbClr val="0070C0"/>
                        </a:solidFill>
                        <a:latin typeface="+mn-lt"/>
                        <a:ea typeface="+mn-ea"/>
                        <a:cs typeface="+mn-cs"/>
                      </a:endParaRPr>
                    </a:p>
                  </a:txBody>
                  <a:tcPr marL="99060" marR="99060" anchor="ct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Apprenticeship standard: welder - level 3</a:t>
                      </a:r>
                    </a:p>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 (approved for delivery)</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kern="1200" dirty="0">
                          <a:hlinkClick r:id="rId6"/>
                        </a:rPr>
                        <a:t>https://www.gov.uk/government/publications/apprenticeship-standard-welder-level-3</a:t>
                      </a:r>
                      <a:endParaRPr lang="en-GB" sz="1100" kern="1200" dirty="0">
                        <a:solidFill>
                          <a:srgbClr val="0070C0"/>
                        </a:solidFill>
                        <a:latin typeface="+mn-lt"/>
                        <a:ea typeface="+mn-ea"/>
                        <a:cs typeface="+mn-cs"/>
                      </a:endParaRPr>
                    </a:p>
                  </a:txBody>
                  <a:tcPr marL="99060" marR="99060" anchor="ctr"/>
                </a:tc>
                <a:extLst>
                  <a:ext uri="{0D108BD9-81ED-4DB2-BD59-A6C34878D82A}">
                    <a16:rowId xmlns:a16="http://schemas.microsoft.com/office/drawing/2014/main" val="1000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Register of apprenticeship training providers</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dirty="0">
                          <a:hlinkClick r:id="rId7"/>
                        </a:rPr>
                        <a:t>https://www.gov.uk/government/collections/register-of-apprenticeship-training-providers</a:t>
                      </a:r>
                      <a:endParaRPr lang="en-GB" sz="1100" dirty="0">
                        <a:solidFill>
                          <a:srgbClr val="0070C0"/>
                        </a:solidFill>
                      </a:endParaRPr>
                    </a:p>
                  </a:txBody>
                  <a:tcPr marL="99060" marR="99060" anchor="ctr"/>
                </a:tc>
                <a:extLst>
                  <a:ext uri="{0D108BD9-81ED-4DB2-BD59-A6C34878D82A}">
                    <a16:rowId xmlns:a16="http://schemas.microsoft.com/office/drawing/2014/main" val="10005"/>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Apprenticeship funding: how it will work</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kern="1200" dirty="0">
                          <a:hlinkClick r:id="rId8"/>
                        </a:rPr>
                        <a:t>https://www.gov.uk/government/publications/apprenticeship-levy-how-it-will-work</a:t>
                      </a:r>
                      <a:endParaRPr lang="en-GB" sz="1100" kern="1200" dirty="0">
                        <a:solidFill>
                          <a:srgbClr val="0070C0"/>
                        </a:solidFill>
                        <a:latin typeface="+mn-lt"/>
                        <a:ea typeface="+mn-ea"/>
                        <a:cs typeface="+mn-cs"/>
                      </a:endParaRPr>
                    </a:p>
                  </a:txBody>
                  <a:tcPr marL="99060" marR="99060" anchor="ctr"/>
                </a:tc>
                <a:extLst>
                  <a:ext uri="{0D108BD9-81ED-4DB2-BD59-A6C34878D82A}">
                    <a16:rowId xmlns:a16="http://schemas.microsoft.com/office/drawing/2014/main" val="10006"/>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Future of apprenticeships in England: guidance for trailblazers</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kern="1200" dirty="0">
                          <a:hlinkClick r:id="rId9"/>
                        </a:rPr>
                        <a:t>https://www.gov.uk/government/publications/future-of-apprenticeships-in-england-guidance-for-trailblazers</a:t>
                      </a:r>
                      <a:endParaRPr lang="en-GB" sz="1100" kern="1200" dirty="0">
                        <a:solidFill>
                          <a:srgbClr val="0070C0"/>
                        </a:solidFill>
                        <a:latin typeface="+mn-lt"/>
                        <a:ea typeface="+mn-ea"/>
                        <a:cs typeface="+mn-cs"/>
                      </a:endParaRPr>
                    </a:p>
                  </a:txBody>
                  <a:tcPr marL="99060" marR="99060" anchor="ctr"/>
                </a:tc>
                <a:extLst>
                  <a:ext uri="{0D108BD9-81ED-4DB2-BD59-A6C34878D82A}">
                    <a16:rowId xmlns:a16="http://schemas.microsoft.com/office/drawing/2014/main" val="10007"/>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Using the register of apprentice assessment organisations</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kern="1200" dirty="0">
                          <a:hlinkClick r:id="rId10"/>
                        </a:rPr>
                        <a:t>https://www.gov.uk/government/publications/using-the-register-of-apprentice-assessment-organisations</a:t>
                      </a:r>
                      <a:endParaRPr lang="en-GB" sz="1100" kern="1200" dirty="0">
                        <a:solidFill>
                          <a:srgbClr val="0070C0"/>
                        </a:solidFill>
                        <a:latin typeface="+mn-lt"/>
                        <a:ea typeface="+mn-ea"/>
                        <a:cs typeface="+mn-cs"/>
                      </a:endParaRPr>
                    </a:p>
                  </a:txBody>
                  <a:tcPr marL="99060" marR="99060" anchor="ctr"/>
                </a:tc>
                <a:extLst>
                  <a:ext uri="{0D108BD9-81ED-4DB2-BD59-A6C34878D82A}">
                    <a16:rowId xmlns:a16="http://schemas.microsoft.com/office/drawing/2014/main" val="10008"/>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kern="1200" dirty="0">
                          <a:effectLst/>
                        </a:rPr>
                        <a:t>A good welding positions poster can be downloaded here</a:t>
                      </a:r>
                      <a:endParaRPr lang="en-GB" sz="1000" b="1" i="0" kern="1200" dirty="0">
                        <a:solidFill>
                          <a:schemeClr val="tx1"/>
                        </a:solidFill>
                        <a:effectLst/>
                        <a:latin typeface="+mn-lt"/>
                        <a:ea typeface="+mn-ea"/>
                        <a:cs typeface="+mn-cs"/>
                      </a:endParaRPr>
                    </a:p>
                  </a:txBody>
                  <a:tcPr marL="99060" marR="99060" anchor="ctr"/>
                </a:tc>
                <a:tc>
                  <a:txBody>
                    <a:bodyPr/>
                    <a:lstStyle/>
                    <a:p>
                      <a:pPr algn="l"/>
                      <a:r>
                        <a:rPr lang="en-GB" sz="1100" kern="1200" dirty="0">
                          <a:hlinkClick r:id="rId11"/>
                        </a:rPr>
                        <a:t>http://www.voestalpine.com/welding/Services/Downloads</a:t>
                      </a:r>
                      <a:endParaRPr lang="en-GB" sz="1100" kern="1200" dirty="0">
                        <a:solidFill>
                          <a:srgbClr val="0070C0"/>
                        </a:solidFill>
                        <a:latin typeface="+mn-lt"/>
                        <a:ea typeface="+mn-ea"/>
                        <a:cs typeface="+mn-cs"/>
                      </a:endParaRPr>
                    </a:p>
                  </a:txBody>
                  <a:tcPr marL="99060" marR="99060" anchor="ctr"/>
                </a:tc>
                <a:extLst>
                  <a:ext uri="{0D108BD9-81ED-4DB2-BD59-A6C34878D82A}">
                    <a16:rowId xmlns:a16="http://schemas.microsoft.com/office/drawing/2014/main" val="10009"/>
                  </a:ext>
                </a:extLst>
              </a:tr>
              <a:tr h="370840">
                <a:tc>
                  <a:txBody>
                    <a:bodyPr/>
                    <a:lstStyle/>
                    <a:p>
                      <a:pPr algn="ctr"/>
                      <a:r>
                        <a:rPr lang="en-GB" sz="1000" b="1" kern="1200" dirty="0">
                          <a:solidFill>
                            <a:schemeClr val="tx1"/>
                          </a:solidFill>
                          <a:effectLst/>
                          <a:latin typeface="+mn-lt"/>
                          <a:ea typeface="+mn-ea"/>
                          <a:cs typeface="+mn-cs"/>
                        </a:rPr>
                        <a:t>Requirements for the Certification of Welding Examiners </a:t>
                      </a:r>
                    </a:p>
                    <a:p>
                      <a:pPr algn="ctr"/>
                      <a:r>
                        <a:rPr lang="en-GB" sz="1000" b="1" kern="1200" dirty="0">
                          <a:solidFill>
                            <a:schemeClr val="tx1"/>
                          </a:solidFill>
                          <a:effectLst/>
                          <a:latin typeface="+mn-lt"/>
                          <a:ea typeface="+mn-ea"/>
                          <a:cs typeface="+mn-cs"/>
                        </a:rPr>
                        <a:t>(DOCUMENT No. CSWIP-WEX-23-13)</a:t>
                      </a:r>
                    </a:p>
                  </a:txBody>
                  <a:tcPr marL="99060" marR="99060" anchor="ctr"/>
                </a:tc>
                <a:tc>
                  <a:txBody>
                    <a:bodyPr/>
                    <a:lstStyle/>
                    <a:p>
                      <a:pPr algn="l"/>
                      <a:r>
                        <a:rPr lang="en-GB" sz="1100" kern="1200" dirty="0">
                          <a:solidFill>
                            <a:srgbClr val="FF0000"/>
                          </a:solidFill>
                          <a:latin typeface="+mn-lt"/>
                          <a:ea typeface="+mn-ea"/>
                          <a:cs typeface="+mn-cs"/>
                          <a:hlinkClick r:id="rId12"/>
                        </a:rPr>
                        <a:t>http://www.cswip.com/schemes/brazer-examiner/</a:t>
                      </a:r>
                      <a:endParaRPr lang="en-GB" sz="1100" kern="1200" dirty="0">
                        <a:solidFill>
                          <a:srgbClr val="FF0000"/>
                        </a:solidFill>
                        <a:latin typeface="+mn-lt"/>
                        <a:ea typeface="+mn-ea"/>
                        <a:cs typeface="+mn-cs"/>
                      </a:endParaRPr>
                    </a:p>
                  </a:txBody>
                  <a:tcPr marL="99060" marR="99060" anchor="ctr"/>
                </a:tc>
                <a:extLst>
                  <a:ext uri="{0D108BD9-81ED-4DB2-BD59-A6C34878D82A}">
                    <a16:rowId xmlns:a16="http://schemas.microsoft.com/office/drawing/2014/main" val="10010"/>
                  </a:ext>
                </a:extLst>
              </a:tr>
              <a:tr h="370840">
                <a:tc>
                  <a:txBody>
                    <a:bodyPr/>
                    <a:lstStyle/>
                    <a:p>
                      <a:pPr algn="ctr"/>
                      <a:r>
                        <a:rPr lang="en-GB" sz="1000" b="1" kern="1200" dirty="0">
                          <a:solidFill>
                            <a:schemeClr val="tx1"/>
                          </a:solidFill>
                          <a:effectLst/>
                          <a:latin typeface="+mn-lt"/>
                          <a:ea typeface="+mn-ea"/>
                          <a:cs typeface="+mn-cs"/>
                        </a:rPr>
                        <a:t>Certification Scheme for Welder Training Organisations (CSWTO)</a:t>
                      </a:r>
                    </a:p>
                  </a:txBody>
                  <a:tcPr marL="99060" marR="99060" anchor="ctr"/>
                </a:tc>
                <a:tc>
                  <a:txBody>
                    <a:bodyPr/>
                    <a:lstStyle/>
                    <a:p>
                      <a:pPr algn="l"/>
                      <a:r>
                        <a:rPr lang="en-GB" sz="1100" kern="1200" dirty="0">
                          <a:solidFill>
                            <a:srgbClr val="FF0000"/>
                          </a:solidFill>
                          <a:latin typeface="+mn-lt"/>
                          <a:ea typeface="+mn-ea"/>
                          <a:cs typeface="+mn-cs"/>
                          <a:hlinkClick r:id="rId13"/>
                        </a:rPr>
                        <a:t>http://www.cswip.com/schemes/certification-scheme-for-welder-training-organisations/</a:t>
                      </a:r>
                      <a:endParaRPr lang="en-GB" sz="1100" kern="1200" dirty="0">
                        <a:solidFill>
                          <a:srgbClr val="FF0000"/>
                        </a:solidFill>
                        <a:latin typeface="+mn-lt"/>
                        <a:ea typeface="+mn-ea"/>
                        <a:cs typeface="+mn-cs"/>
                      </a:endParaRPr>
                    </a:p>
                  </a:txBody>
                  <a:tcPr marL="99060" marR="99060" anchor="ctr"/>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fld id="{7F51C6FD-F16C-4632-BFD2-B37E782C3167}" type="slidenum">
              <a:rPr lang="en-GB" smtClean="0"/>
              <a:pPr/>
              <a:t>12</a:t>
            </a:fld>
            <a:endParaRPr lang="en-GB" dirty="0"/>
          </a:p>
        </p:txBody>
      </p:sp>
      <p:sp>
        <p:nvSpPr>
          <p:cNvPr id="4"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386097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FF0000"/>
                </a:solidFill>
              </a:rPr>
              <a:t>Qualification</a:t>
            </a:r>
            <a:r>
              <a:rPr lang="en-GB" dirty="0">
                <a:solidFill>
                  <a:srgbClr val="FFC000"/>
                </a:solidFill>
              </a:rPr>
              <a:t> </a:t>
            </a:r>
            <a:r>
              <a:rPr lang="en-GB" dirty="0">
                <a:solidFill>
                  <a:srgbClr val="FF0000"/>
                </a:solidFill>
              </a:rPr>
              <a:t>Concerns</a:t>
            </a:r>
          </a:p>
        </p:txBody>
      </p:sp>
      <p:sp>
        <p:nvSpPr>
          <p:cNvPr id="3" name="Content Placeholder 2"/>
          <p:cNvSpPr>
            <a:spLocks noGrp="1"/>
          </p:cNvSpPr>
          <p:nvPr>
            <p:ph idx="1"/>
          </p:nvPr>
        </p:nvSpPr>
        <p:spPr/>
        <p:txBody>
          <a:bodyPr>
            <a:normAutofit/>
          </a:bodyPr>
          <a:lstStyle/>
          <a:p>
            <a:r>
              <a:rPr lang="en-GB" sz="1800" dirty="0">
                <a:solidFill>
                  <a:srgbClr val="C00000"/>
                </a:solidFill>
              </a:rPr>
              <a:t>Is this Qualification too Blinkered</a:t>
            </a:r>
            <a:r>
              <a:rPr lang="en-GB" sz="1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GB" sz="1800" dirty="0">
                <a:solidFill>
                  <a:srgbClr val="C00000"/>
                </a:solidFill>
              </a:rPr>
              <a:t>?</a:t>
            </a:r>
          </a:p>
          <a:p>
            <a:r>
              <a:rPr lang="en-GB" sz="1800" dirty="0">
                <a:solidFill>
                  <a:srgbClr val="C00000"/>
                </a:solidFill>
              </a:rPr>
              <a:t>While this may suit ‘specific’ areas does it really address the skills shortage</a:t>
            </a:r>
          </a:p>
          <a:p>
            <a:r>
              <a:rPr lang="en-GB" sz="1800" dirty="0">
                <a:solidFill>
                  <a:srgbClr val="C00000"/>
                </a:solidFill>
              </a:rPr>
              <a:t>How will the SME’s view this Qualification with regards to their business ?</a:t>
            </a:r>
          </a:p>
          <a:p>
            <a:r>
              <a:rPr lang="en-GB" sz="1800" dirty="0">
                <a:solidFill>
                  <a:srgbClr val="C00000"/>
                </a:solidFill>
              </a:rPr>
              <a:t>The failure to build in recognised Qualification &amp; Awarding Bodies Specifications, reduces trainee’s job opportunities</a:t>
            </a:r>
          </a:p>
          <a:p>
            <a:r>
              <a:rPr lang="en-GB" sz="1800" dirty="0">
                <a:solidFill>
                  <a:srgbClr val="C00000"/>
                </a:solidFill>
              </a:rPr>
              <a:t>At NO point were the providers ALLOWED to have input to the Qualification, only when it was ‘set in stone’ was consultation  allowed.</a:t>
            </a:r>
          </a:p>
          <a:p>
            <a:r>
              <a:rPr lang="en-GB" sz="1800" dirty="0">
                <a:solidFill>
                  <a:srgbClr val="C00000"/>
                </a:solidFill>
              </a:rPr>
              <a:t>Who owns the scheme and are they aware of the 3 year validation requirement. It took long enough to get a consensus around the table for the programme, is the money there to cover validation and monitoring of the scheme.</a:t>
            </a:r>
          </a:p>
          <a:p>
            <a:r>
              <a:rPr lang="en-GB" sz="1800" dirty="0">
                <a:solidFill>
                  <a:srgbClr val="C00000"/>
                </a:solidFill>
              </a:rPr>
              <a:t>Providers are still looking for guidance on ‘End-of–point-Assessment, and the cost of this assessment (20% of total cost) will it make it less attractive to providers.</a:t>
            </a:r>
          </a:p>
          <a:p>
            <a:r>
              <a:rPr lang="en-GB" sz="1800" dirty="0">
                <a:solidFill>
                  <a:srgbClr val="C00000"/>
                </a:solidFill>
              </a:rPr>
              <a:t>Is the infrastructure for providers, trainers and assessors available.</a:t>
            </a:r>
          </a:p>
          <a:p>
            <a:r>
              <a:rPr lang="en-GB" sz="1800" dirty="0">
                <a:solidFill>
                  <a:srgbClr val="C00000"/>
                </a:solidFill>
              </a:rPr>
              <a:t>Banding rates compared to other disciplines are too low for the consumable requirements and the skill factor required (under review) </a:t>
            </a:r>
          </a:p>
          <a:p>
            <a:endParaRPr lang="en-GB" dirty="0"/>
          </a:p>
        </p:txBody>
      </p:sp>
      <p:sp>
        <p:nvSpPr>
          <p:cNvPr id="4" name="Footer Placeholder 3"/>
          <p:cNvSpPr>
            <a:spLocks noGrp="1"/>
          </p:cNvSpPr>
          <p:nvPr>
            <p:ph type="ftr" sz="quarter" idx="11"/>
          </p:nvPr>
        </p:nvSpPr>
        <p:spPr/>
        <p:txBody>
          <a:bodyPr/>
          <a:lstStyle/>
          <a:p>
            <a:r>
              <a:rPr lang="en-GB" dirty="0"/>
              <a:t>Welding Trailblazer </a:t>
            </a:r>
            <a:r>
              <a:rPr lang="en-GB" dirty="0" err="1"/>
              <a:t>Offical</a:t>
            </a:r>
            <a:r>
              <a:rPr lang="en-GB" dirty="0"/>
              <a:t> Presentation 2017</a:t>
            </a:r>
          </a:p>
        </p:txBody>
      </p:sp>
      <p:sp>
        <p:nvSpPr>
          <p:cNvPr id="5" name="Slide Number Placeholder 4"/>
          <p:cNvSpPr>
            <a:spLocks noGrp="1"/>
          </p:cNvSpPr>
          <p:nvPr>
            <p:ph type="sldNum" sz="quarter" idx="12"/>
          </p:nvPr>
        </p:nvSpPr>
        <p:spPr/>
        <p:txBody>
          <a:bodyPr/>
          <a:lstStyle/>
          <a:p>
            <a:fld id="{7F51C6FD-F16C-4632-BFD2-B37E782C3167}" type="slidenum">
              <a:rPr lang="en-GB" smtClean="0"/>
              <a:pPr/>
              <a:t>13</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ssolv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ssolv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dissolv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dissolve">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dissolve">
                                      <p:cBhvr>
                                        <p:cTn id="5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626" y="116632"/>
            <a:ext cx="9003074" cy="6678751"/>
          </a:xfrm>
          <a:prstGeom prst="rect">
            <a:avLst/>
          </a:prstGeom>
        </p:spPr>
        <p:txBody>
          <a:bodyPr wrap="square">
            <a:spAutoFit/>
          </a:bodyPr>
          <a:lstStyle/>
          <a:p>
            <a:r>
              <a:rPr lang="en-GB" sz="3200" spc="-100" dirty="0">
                <a:solidFill>
                  <a:schemeClr val="tx2"/>
                </a:solidFill>
                <a:latin typeface="+mj-lt"/>
                <a:ea typeface="+mj-ea"/>
                <a:cs typeface="+mj-cs"/>
              </a:rPr>
              <a:t>Welding Trailblazer Start Point</a:t>
            </a:r>
          </a:p>
          <a:p>
            <a:endParaRPr lang="en-GB" dirty="0"/>
          </a:p>
          <a:p>
            <a:r>
              <a:rPr lang="en-GB" dirty="0"/>
              <a:t>The government asked Employers to define </a:t>
            </a: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what they want </a:t>
            </a:r>
            <a:r>
              <a:rPr lang="en-GB" dirty="0"/>
              <a:t>in an apprenticeship.</a:t>
            </a:r>
          </a:p>
          <a:p>
            <a:endParaRPr lang="en-GB" dirty="0"/>
          </a:p>
          <a:p>
            <a:r>
              <a:rPr lang="en-GB" dirty="0"/>
              <a:t>Consequently a Working Group was setup in Oct 2014 to help define what Employers  believed was needed in a Welding Apprenticeship.</a:t>
            </a:r>
          </a:p>
          <a:p>
            <a:endParaRPr lang="en-GB" dirty="0"/>
          </a:p>
          <a:p>
            <a:r>
              <a:rPr lang="en-GB" dirty="0"/>
              <a:t>They found, after some investigation, that there were </a:t>
            </a: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43 different types </a:t>
            </a:r>
            <a:r>
              <a:rPr lang="en-GB" dirty="0"/>
              <a:t>of welding apprenticeships with different levels of standards in England at the time.  </a:t>
            </a:r>
          </a:p>
          <a:p>
            <a:endParaRPr lang="en-GB" dirty="0"/>
          </a:p>
          <a:p>
            <a:r>
              <a:rPr lang="en-GB" dirty="0"/>
              <a:t>So employers asked themselves </a:t>
            </a: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“What do we want in a welder?” </a:t>
            </a:r>
          </a:p>
          <a:p>
            <a:endPar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GB" dirty="0"/>
              <a:t>The answer was simple – </a:t>
            </a:r>
          </a:p>
          <a:p>
            <a:pPr algn="ct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welder needs to be able to pass a trade test and get welding.  </a:t>
            </a:r>
          </a:p>
          <a:p>
            <a:endPar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GB" i="1" dirty="0"/>
              <a:t>The trade test is a coded weld test in accordance with EN, AWS or</a:t>
            </a:r>
            <a:r>
              <a:rPr lang="en-GB" dirty="0"/>
              <a:t> </a:t>
            </a:r>
            <a:r>
              <a:rPr lang="en-GB" i="1" dirty="0"/>
              <a:t>ASME (</a:t>
            </a:r>
            <a:r>
              <a:rPr lang="en-GB" dirty="0"/>
              <a:t>American Society of Mechanical Engineers) </a:t>
            </a:r>
            <a:r>
              <a:rPr lang="en-GB" i="1" dirty="0"/>
              <a:t>standards to ensure they are working to the </a:t>
            </a: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same level </a:t>
            </a:r>
            <a:r>
              <a:rPr lang="en-GB" i="1" dirty="0"/>
              <a:t>as everyone else.</a:t>
            </a:r>
          </a:p>
          <a:p>
            <a:pPr algn="ctr"/>
            <a:endParaRPr lang="en-GB" i="1" dirty="0"/>
          </a:p>
          <a:p>
            <a:pPr algn="ctr"/>
            <a:r>
              <a:rPr lang="en-GB" i="1" dirty="0"/>
              <a:t>The aim is to </a:t>
            </a:r>
            <a:r>
              <a:rPr lang="en-GB" dirty="0"/>
              <a:t> </a:t>
            </a:r>
          </a:p>
          <a:p>
            <a:pPr algn="ct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“give employers the confidence that welders, when completing their apprenticeship, have the required competencies regardless of where they were trained and by whom they were assessed” </a:t>
            </a:r>
          </a:p>
        </p:txBody>
      </p:sp>
      <p:sp>
        <p:nvSpPr>
          <p:cNvPr id="5" name="Slide Number Placeholder 4"/>
          <p:cNvSpPr>
            <a:spLocks noGrp="1"/>
          </p:cNvSpPr>
          <p:nvPr>
            <p:ph type="sldNum" sz="quarter" idx="12"/>
          </p:nvPr>
        </p:nvSpPr>
        <p:spPr/>
        <p:txBody>
          <a:bodyPr/>
          <a:lstStyle/>
          <a:p>
            <a:fld id="{7F51C6FD-F16C-4632-BFD2-B37E782C3167}" type="slidenum">
              <a:rPr lang="en-GB" smtClean="0"/>
              <a:pPr/>
              <a:t>2</a:t>
            </a:fld>
            <a:endParaRPr lang="en-GB" dirty="0"/>
          </a:p>
        </p:txBody>
      </p:sp>
      <p:sp>
        <p:nvSpPr>
          <p:cNvPr id="6"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318262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 calcmode="lin" valueType="num">
                                      <p:cBhvr additive="base">
                                        <p:cTn id="3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anim calcmode="lin" valueType="num">
                                      <p:cBhvr additive="base">
                                        <p:cTn id="4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anim calcmode="lin" valueType="num">
                                      <p:cBhvr additive="base">
                                        <p:cTn id="45"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6" end="16"/>
                                            </p:txEl>
                                          </p:spTgt>
                                        </p:tgtEl>
                                        <p:attrNameLst>
                                          <p:attrName>style.visibility</p:attrName>
                                        </p:attrNameLst>
                                      </p:cBhvr>
                                      <p:to>
                                        <p:strVal val="visible"/>
                                      </p:to>
                                    </p:set>
                                    <p:anim calcmode="lin" valueType="num">
                                      <p:cBhvr additive="base">
                                        <p:cTn id="49"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55000" cy="836712"/>
          </a:xfrm>
        </p:spPr>
        <p:txBody>
          <a:bodyPr/>
          <a:lstStyle/>
          <a:p>
            <a:r>
              <a:rPr lang="en-GB"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t>Two</a:t>
            </a:r>
            <a:r>
              <a:rPr lang="en-GB"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ea typeface="+mn-ea"/>
                <a:cs typeface="+mn-cs"/>
              </a:rPr>
              <a:t> </a:t>
            </a:r>
            <a:r>
              <a:rPr lang="en-GB" sz="2800" dirty="0"/>
              <a:t>Apprenticeship Standards </a:t>
            </a:r>
          </a:p>
        </p:txBody>
      </p:sp>
      <p:sp>
        <p:nvSpPr>
          <p:cNvPr id="3" name="Rectangle 2"/>
          <p:cNvSpPr/>
          <p:nvPr/>
        </p:nvSpPr>
        <p:spPr>
          <a:xfrm>
            <a:off x="116463" y="908720"/>
            <a:ext cx="9049005" cy="5724644"/>
          </a:xfrm>
          <a:prstGeom prst="rect">
            <a:avLst/>
          </a:prstGeom>
        </p:spPr>
        <p:txBody>
          <a:bodyPr wrap="square">
            <a:spAutoFit/>
          </a:bodyPr>
          <a:lstStyle/>
          <a:p>
            <a:r>
              <a:rPr lang="en-GB" dirty="0"/>
              <a:t>The two page definition of the apprenticeship is very broad in definition to cover all sectors, there are two levels, these are;</a:t>
            </a:r>
          </a:p>
          <a:p>
            <a:endParaRPr lang="en-GB"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GB"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Level 2 general Welder (Arc Process)</a:t>
            </a:r>
          </a:p>
          <a:p>
            <a:r>
              <a:rPr lang="en-GB" dirty="0"/>
              <a:t>General Welders are fully competent in manual welding using at least one arc process. General Welders are required in a number of sectors for example, the steelwork construction sector. </a:t>
            </a:r>
          </a:p>
          <a:p>
            <a:r>
              <a:rPr lang="en-GB" dirty="0"/>
              <a:t>Link </a:t>
            </a:r>
            <a:r>
              <a:rPr lang="en-GB" sz="1400" dirty="0">
                <a:hlinkClick r:id="rId3"/>
              </a:rPr>
              <a:t>https://www.gov.uk/government/publications/apprenticeship-standard-welder-level-2</a:t>
            </a:r>
            <a:endParaRPr lang="en-GB" sz="1400" dirty="0"/>
          </a:p>
          <a:p>
            <a:endParaRPr lang="en-GB" dirty="0"/>
          </a:p>
          <a:p>
            <a:r>
              <a:rPr lang="en-GB"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Level 3 Multi Positional Welder (Arc Process)</a:t>
            </a:r>
          </a:p>
          <a:p>
            <a:r>
              <a:rPr lang="en-GB" dirty="0"/>
              <a:t>Multi-Positional Welders are fully competent in manual welding using at least one arc process in all welding positions. Multi-Positional Welders are required in a number of sectors for example, the oil and gas sector. </a:t>
            </a:r>
          </a:p>
          <a:p>
            <a:r>
              <a:rPr lang="en-GB" dirty="0"/>
              <a:t>Link </a:t>
            </a:r>
            <a:r>
              <a:rPr lang="en-GB" sz="1400" dirty="0">
                <a:hlinkClick r:id="rId4"/>
              </a:rPr>
              <a:t>https://www.gov.uk/government/publications/apprenticeship-standard-welder-level-3</a:t>
            </a:r>
            <a:endParaRPr lang="en-GB" sz="1400" dirty="0"/>
          </a:p>
          <a:p>
            <a:endParaRPr lang="en-GB"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en-GB"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GB"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English &amp; Maths requirements for the standard</a:t>
            </a:r>
          </a:p>
          <a:p>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Level 2 </a:t>
            </a:r>
            <a:r>
              <a:rPr lang="en-GB" sz="1400" dirty="0"/>
              <a:t>English &amp; Maths at level 1 (minimum)</a:t>
            </a:r>
          </a:p>
          <a:p>
            <a:r>
              <a:rPr lang="en-GB" sz="1400" b="1" dirty="0"/>
              <a:t>Duration : </a:t>
            </a:r>
            <a:r>
              <a:rPr lang="en-GB" sz="1400" dirty="0"/>
              <a:t>This apprenticeship has a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typical </a:t>
            </a:r>
            <a:r>
              <a:rPr lang="en-GB" sz="1400" dirty="0"/>
              <a:t>duration of 18 months. </a:t>
            </a:r>
          </a:p>
          <a:p>
            <a:endParaRPr lang="en-GB" sz="1400" dirty="0"/>
          </a:p>
          <a:p>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Level 3 </a:t>
            </a:r>
            <a:r>
              <a:rPr lang="en-GB" sz="1400" dirty="0"/>
              <a:t>English &amp; Maths at level 2. </a:t>
            </a:r>
          </a:p>
          <a:p>
            <a:r>
              <a:rPr lang="en-GB" sz="1400" dirty="0"/>
              <a:t>This equates to either a level C GCSE or the equivalent education obtainment</a:t>
            </a:r>
          </a:p>
          <a:p>
            <a:r>
              <a:rPr lang="en-GB" sz="1400" b="1" dirty="0"/>
              <a:t>Duration : </a:t>
            </a:r>
            <a:r>
              <a:rPr lang="en-GB" sz="1400" dirty="0"/>
              <a:t>This apprenticeship has a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typical</a:t>
            </a:r>
            <a:r>
              <a:rPr lang="en-GB" sz="1400" dirty="0"/>
              <a:t> duration of 38 months. </a:t>
            </a:r>
          </a:p>
        </p:txBody>
      </p:sp>
      <p:sp>
        <p:nvSpPr>
          <p:cNvPr id="6" name="Slide Number Placeholder 5"/>
          <p:cNvSpPr>
            <a:spLocks noGrp="1"/>
          </p:cNvSpPr>
          <p:nvPr>
            <p:ph type="sldNum" sz="quarter" idx="12"/>
          </p:nvPr>
        </p:nvSpPr>
        <p:spPr/>
        <p:txBody>
          <a:bodyPr/>
          <a:lstStyle/>
          <a:p>
            <a:fld id="{7F51C6FD-F16C-4632-BFD2-B37E782C3167}" type="slidenum">
              <a:rPr lang="en-GB" smtClean="0"/>
              <a:pPr/>
              <a:t>3</a:t>
            </a:fld>
            <a:endParaRPr lang="en-GB" dirty="0"/>
          </a:p>
        </p:txBody>
      </p:sp>
      <p:sp>
        <p:nvSpPr>
          <p:cNvPr id="7"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58742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 calcmode="lin" valueType="num">
                                      <p:cBhvr additive="base">
                                        <p:cTn id="35"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11" end="11"/>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 calcmode="lin" valueType="num">
                                      <p:cBhvr additive="base">
                                        <p:cTn id="3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12" end="12"/>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 calcmode="lin" valueType="num">
                                      <p:cBhvr additive="base">
                                        <p:cTn id="43"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13" end="13"/>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 calcmode="lin" valueType="num">
                                      <p:cBhvr additive="base">
                                        <p:cTn id="47"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15" end="15"/>
                                            </p:txEl>
                                          </p:spTgt>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anim calcmode="lin" valueType="num">
                                      <p:cBhvr additive="base">
                                        <p:cTn id="51"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16" end="16"/>
                                            </p:txEl>
                                          </p:spTgt>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anim calcmode="lin" valueType="num">
                                      <p:cBhvr additive="base">
                                        <p:cTn id="55" dur="500" fill="hold"/>
                                        <p:tgtEl>
                                          <p:spTgt spid="3">
                                            <p:txEl>
                                              <p:pRg st="17" end="1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17" end="1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71083"/>
            <a:ext cx="9165468" cy="6093976"/>
          </a:xfrm>
          <a:prstGeom prst="rect">
            <a:avLst/>
          </a:prstGeom>
        </p:spPr>
        <p:txBody>
          <a:bodyPr wrap="square">
            <a:spAutoFit/>
          </a:bodyPr>
          <a:lstStyle/>
          <a:p>
            <a:r>
              <a:rPr lang="en-GB" dirty="0"/>
              <a:t>There are </a:t>
            </a: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three</a:t>
            </a:r>
            <a:r>
              <a:rPr lang="en-GB" dirty="0"/>
              <a:t> areas to be assessed, these are;</a:t>
            </a:r>
          </a:p>
          <a:p>
            <a:endParaRPr lang="en-GB" sz="1200" dirty="0"/>
          </a:p>
          <a:p>
            <a:pPr marL="342900" indent="-342900">
              <a:buFont typeface="+mj-lt"/>
              <a:buAutoNum type="arabicPeriod"/>
            </a:pP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 theoretical knowledge test </a:t>
            </a:r>
          </a:p>
          <a:p>
            <a:pPr marL="800100" lvl="1" indent="-342900">
              <a:buFont typeface="Arial" panose="020B0604020202020204" pitchFamily="34" charset="0"/>
              <a:buChar char="•"/>
            </a:pPr>
            <a:r>
              <a:rPr lang="en-GB" dirty="0"/>
              <a:t>Multiple choice question papers </a:t>
            </a:r>
          </a:p>
          <a:p>
            <a:pPr marL="800100" lvl="1" indent="-342900">
              <a:buFont typeface="Arial" panose="020B0604020202020204" pitchFamily="34" charset="0"/>
              <a:buChar char="•"/>
            </a:pPr>
            <a:r>
              <a:rPr lang="en-GB" dirty="0"/>
              <a:t>Generic questions relevant to all welders</a:t>
            </a:r>
          </a:p>
          <a:p>
            <a:pPr marL="800100" lvl="1" indent="-342900">
              <a:buFont typeface="Arial" panose="020B0604020202020204" pitchFamily="34" charset="0"/>
              <a:buChar char="•"/>
            </a:pPr>
            <a:r>
              <a:rPr lang="en-GB" dirty="0"/>
              <a:t>Specific questions relevant to the theoretical module selected by the employer</a:t>
            </a:r>
          </a:p>
          <a:p>
            <a:pPr marL="342900" indent="-342900">
              <a:buFont typeface="+mj-lt"/>
              <a:buAutoNum type="arabicPeriod"/>
            </a:pPr>
            <a:endParaRPr lang="en-GB" dirty="0"/>
          </a:p>
          <a:p>
            <a:pPr marL="342900" indent="-342900">
              <a:buFont typeface="+mj-lt"/>
              <a:buAutoNum type="arabicPeriod"/>
            </a:pP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 practical and oral examination </a:t>
            </a:r>
          </a:p>
          <a:p>
            <a:pPr marL="800100" lvl="1" indent="-342900">
              <a:buFont typeface="Arial" panose="020B0604020202020204" pitchFamily="34" charset="0"/>
              <a:buChar char="•"/>
            </a:pPr>
            <a:r>
              <a:rPr lang="en-GB" dirty="0"/>
              <a:t>For level 2 – two practical tests and an oral examination</a:t>
            </a:r>
          </a:p>
          <a:p>
            <a:pPr marL="800100" lvl="1" indent="-342900">
              <a:buFont typeface="Arial" panose="020B0604020202020204" pitchFamily="34" charset="0"/>
              <a:buChar char="•"/>
            </a:pPr>
            <a:r>
              <a:rPr lang="en-GB" dirty="0"/>
              <a:t>For level 3 – three practical tests and an oral examination</a:t>
            </a:r>
          </a:p>
          <a:p>
            <a:pPr marL="800100" lvl="1" indent="-342900">
              <a:buFont typeface="Arial" panose="020B0604020202020204" pitchFamily="34" charset="0"/>
              <a:buChar char="•"/>
            </a:pPr>
            <a:r>
              <a:rPr lang="en-GB" dirty="0"/>
              <a:t>The welds need to be in the most difficult position for the level selected</a:t>
            </a:r>
          </a:p>
          <a:p>
            <a:pPr marL="800100" lvl="1" indent="-342900">
              <a:buFont typeface="Arial" panose="020B0604020202020204" pitchFamily="34" charset="0"/>
              <a:buChar char="•"/>
            </a:pPr>
            <a:r>
              <a:rPr lang="en-GB" dirty="0"/>
              <a:t>The practical tests (codes) use different processes, positions and materials</a:t>
            </a:r>
          </a:p>
          <a:p>
            <a:endParaRPr lang="en-GB" sz="800" dirty="0"/>
          </a:p>
          <a:p>
            <a:r>
              <a:rPr lang="en-GB" dirty="0"/>
              <a:t>The welding specifications are; </a:t>
            </a:r>
          </a:p>
          <a:p>
            <a:pPr marL="742950" lvl="1" indent="-285750">
              <a:buFont typeface="Wingdings" panose="05000000000000000000" pitchFamily="2" charset="2"/>
              <a:buChar char="ü"/>
            </a:pPr>
            <a:r>
              <a:rPr lang="en-GB" dirty="0"/>
              <a:t>EN ISO 9606 (1 - 4)</a:t>
            </a:r>
          </a:p>
          <a:p>
            <a:pPr marL="742950" lvl="1" indent="-285750">
              <a:buFont typeface="Wingdings" panose="05000000000000000000" pitchFamily="2" charset="2"/>
              <a:buChar char="ü"/>
            </a:pPr>
            <a:r>
              <a:rPr lang="en-GB" dirty="0"/>
              <a:t>ASME IX</a:t>
            </a:r>
          </a:p>
          <a:p>
            <a:pPr marL="742950" lvl="1" indent="-285750">
              <a:buFont typeface="Wingdings" panose="05000000000000000000" pitchFamily="2" charset="2"/>
              <a:buChar char="ü"/>
            </a:pPr>
            <a:r>
              <a:rPr lang="en-GB" dirty="0"/>
              <a:t>AWS D1.1</a:t>
            </a:r>
          </a:p>
          <a:p>
            <a:endParaRPr lang="en-GB" dirty="0"/>
          </a:p>
          <a:p>
            <a:pPr marL="342900" indent="-342900">
              <a:buFont typeface="+mj-lt"/>
              <a:buAutoNum type="arabicPeriod" startAt="3"/>
            </a:pPr>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 professional interview – End point assessment</a:t>
            </a:r>
          </a:p>
          <a:p>
            <a:pPr marL="742950" lvl="1" indent="-285750">
              <a:buFont typeface="Arial" panose="020B0604020202020204" pitchFamily="34" charset="0"/>
              <a:buChar char="•"/>
            </a:pPr>
            <a:r>
              <a:rPr lang="en-GB" dirty="0"/>
              <a:t>This is used to determine the apprentice's knowledge relevant to their role </a:t>
            </a:r>
          </a:p>
          <a:p>
            <a:pPr marL="742950" lvl="1" indent="-285750">
              <a:buFont typeface="Arial" panose="020B0604020202020204" pitchFamily="34" charset="0"/>
              <a:buChar char="•"/>
            </a:pPr>
            <a:r>
              <a:rPr lang="en-GB" dirty="0"/>
              <a:t>To assess the apprentice’s occupational behaviours meet the requirements specified in the Apprenticeship Standard </a:t>
            </a:r>
          </a:p>
        </p:txBody>
      </p:sp>
      <p:sp>
        <p:nvSpPr>
          <p:cNvPr id="5" name="Title 1"/>
          <p:cNvSpPr>
            <a:spLocks noGrp="1"/>
          </p:cNvSpPr>
          <p:nvPr>
            <p:ph type="title"/>
          </p:nvPr>
        </p:nvSpPr>
        <p:spPr>
          <a:xfrm>
            <a:off x="-11234" y="-20023"/>
            <a:ext cx="9802543" cy="782960"/>
          </a:xfrm>
        </p:spPr>
        <p:txBody>
          <a:bodyPr/>
          <a:lstStyle/>
          <a:p>
            <a:r>
              <a:rPr lang="en-GB" sz="2800" dirty="0"/>
              <a:t>The levels are both based around these requirements</a:t>
            </a:r>
          </a:p>
        </p:txBody>
      </p:sp>
      <p:sp>
        <p:nvSpPr>
          <p:cNvPr id="6" name="Slide Number Placeholder 5"/>
          <p:cNvSpPr>
            <a:spLocks noGrp="1"/>
          </p:cNvSpPr>
          <p:nvPr>
            <p:ph type="sldNum" sz="quarter" idx="12"/>
          </p:nvPr>
        </p:nvSpPr>
        <p:spPr/>
        <p:txBody>
          <a:bodyPr/>
          <a:lstStyle/>
          <a:p>
            <a:fld id="{7F51C6FD-F16C-4632-BFD2-B37E782C3167}" type="slidenum">
              <a:rPr lang="en-GB" smtClean="0"/>
              <a:pPr/>
              <a:t>4</a:t>
            </a:fld>
            <a:endParaRPr lang="en-GB" dirty="0"/>
          </a:p>
        </p:txBody>
      </p:sp>
      <p:sp>
        <p:nvSpPr>
          <p:cNvPr id="7"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70260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 calcmode="lin" valueType="num">
                                      <p:cBhvr additive="base">
                                        <p:cTn id="4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anim calcmode="lin" valueType="num">
                                      <p:cBhvr additive="base">
                                        <p:cTn id="4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 calcmode="lin" valueType="num">
                                      <p:cBhvr additive="base">
                                        <p:cTn id="4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anim calcmode="lin" valueType="num">
                                      <p:cBhvr additive="base">
                                        <p:cTn id="5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6" end="16"/>
                                            </p:txEl>
                                          </p:spTgt>
                                        </p:tgtEl>
                                        <p:attrNameLst>
                                          <p:attrName>style.visibility</p:attrName>
                                        </p:attrNameLst>
                                      </p:cBhvr>
                                      <p:to>
                                        <p:strVal val="visible"/>
                                      </p:to>
                                    </p:set>
                                    <p:anim calcmode="lin" valueType="num">
                                      <p:cBhvr additive="base">
                                        <p:cTn id="5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
                                            <p:txEl>
                                              <p:pRg st="18" end="18"/>
                                            </p:txEl>
                                          </p:spTgt>
                                        </p:tgtEl>
                                        <p:attrNameLst>
                                          <p:attrName>style.visibility</p:attrName>
                                        </p:attrNameLst>
                                      </p:cBhvr>
                                      <p:to>
                                        <p:strVal val="visible"/>
                                      </p:to>
                                    </p:set>
                                    <p:anim calcmode="lin" valueType="num">
                                      <p:cBhvr additive="base">
                                        <p:cTn id="63"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8" end="18"/>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3">
                                            <p:txEl>
                                              <p:pRg st="19" end="19"/>
                                            </p:txEl>
                                          </p:spTgt>
                                        </p:tgtEl>
                                        <p:attrNameLst>
                                          <p:attrName>style.visibility</p:attrName>
                                        </p:attrNameLst>
                                      </p:cBhvr>
                                      <p:to>
                                        <p:strVal val="visible"/>
                                      </p:to>
                                    </p:set>
                                    <p:anim calcmode="lin" valueType="num">
                                      <p:cBhvr additive="base">
                                        <p:cTn id="67" dur="500" fill="hold"/>
                                        <p:tgtEl>
                                          <p:spTgt spid="3">
                                            <p:txEl>
                                              <p:pRg st="19" end="1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9" end="19"/>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3">
                                            <p:txEl>
                                              <p:pRg st="20" end="20"/>
                                            </p:txEl>
                                          </p:spTgt>
                                        </p:tgtEl>
                                        <p:attrNameLst>
                                          <p:attrName>style.visibility</p:attrName>
                                        </p:attrNameLst>
                                      </p:cBhvr>
                                      <p:to>
                                        <p:strVal val="visible"/>
                                      </p:to>
                                    </p:set>
                                    <p:anim calcmode="lin" valueType="num">
                                      <p:cBhvr additive="base">
                                        <p:cTn id="71" dur="500" fill="hold"/>
                                        <p:tgtEl>
                                          <p:spTgt spid="3">
                                            <p:txEl>
                                              <p:pRg st="20" end="2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20" end="2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F51C6FD-F16C-4632-BFD2-B37E782C3167}" type="slidenum">
              <a:rPr lang="en-GB" smtClean="0"/>
              <a:pPr/>
              <a:t>5</a:t>
            </a:fld>
            <a:endParaRPr lang="en-GB" dirty="0"/>
          </a:p>
        </p:txBody>
      </p:sp>
      <p:grpSp>
        <p:nvGrpSpPr>
          <p:cNvPr id="6" name="Group 5"/>
          <p:cNvGrpSpPr/>
          <p:nvPr/>
        </p:nvGrpSpPr>
        <p:grpSpPr>
          <a:xfrm>
            <a:off x="931838" y="1291800"/>
            <a:ext cx="8077613" cy="2497241"/>
            <a:chOff x="2304415" y="2587942"/>
            <a:chExt cx="5743571" cy="1682115"/>
          </a:xfrm>
        </p:grpSpPr>
        <p:graphicFrame>
          <p:nvGraphicFramePr>
            <p:cNvPr id="7" name="Diagram 6"/>
            <p:cNvGraphicFramePr/>
            <p:nvPr>
              <p:extLst>
                <p:ext uri="{D42A27DB-BD31-4B8C-83A1-F6EECF244321}">
                  <p14:modId xmlns:p14="http://schemas.microsoft.com/office/powerpoint/2010/main" val="2045304973"/>
                </p:ext>
              </p:extLst>
            </p:nvPr>
          </p:nvGraphicFramePr>
          <p:xfrm>
            <a:off x="2304415" y="2587942"/>
            <a:ext cx="4535170" cy="1682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oup 7"/>
            <p:cNvGrpSpPr/>
            <p:nvPr/>
          </p:nvGrpSpPr>
          <p:grpSpPr>
            <a:xfrm>
              <a:off x="6684870" y="2785110"/>
              <a:ext cx="1363116" cy="1287781"/>
              <a:chOff x="0" y="0"/>
              <a:chExt cx="1491351" cy="1413222"/>
            </a:xfrm>
          </p:grpSpPr>
          <p:cxnSp>
            <p:nvCxnSpPr>
              <p:cNvPr id="9" name="Straight Connector 8"/>
              <p:cNvCxnSpPr/>
              <p:nvPr/>
            </p:nvCxnSpPr>
            <p:spPr>
              <a:xfrm>
                <a:off x="0" y="127221"/>
                <a:ext cx="15875" cy="1064895"/>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0" y="135172"/>
                <a:ext cx="35750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5902" y="652007"/>
                <a:ext cx="35753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5902" y="1200647"/>
                <a:ext cx="357505" cy="0"/>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 Box 2"/>
              <p:cNvSpPr txBox="1">
                <a:spLocks noChangeArrowheads="1"/>
              </p:cNvSpPr>
              <p:nvPr/>
            </p:nvSpPr>
            <p:spPr bwMode="auto">
              <a:xfrm>
                <a:off x="373568" y="0"/>
                <a:ext cx="698760" cy="424179"/>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15000"/>
                  </a:lnSpc>
                  <a:spcBef>
                    <a:spcPts val="0"/>
                  </a:spcBef>
                  <a:spcAft>
                    <a:spcPts val="1000"/>
                  </a:spcAft>
                </a:pPr>
                <a:r>
                  <a:rPr lang="en-GB" b="1" dirty="0">
                    <a:solidFill>
                      <a:srgbClr val="548DD4"/>
                    </a:solidFill>
                    <a:effectLst/>
                    <a:latin typeface="Calibri"/>
                    <a:ea typeface="Calibri"/>
                    <a:cs typeface="Times New Roman"/>
                  </a:rPr>
                  <a:t>Merit</a:t>
                </a:r>
                <a:endParaRPr lang="en-GB" dirty="0">
                  <a:effectLst/>
                  <a:latin typeface="Calibri"/>
                  <a:ea typeface="Calibri"/>
                  <a:cs typeface="Times New Roman"/>
                </a:endParaRPr>
              </a:p>
            </p:txBody>
          </p:sp>
          <p:sp>
            <p:nvSpPr>
              <p:cNvPr id="14" name="Text Box 2"/>
              <p:cNvSpPr txBox="1">
                <a:spLocks noChangeArrowheads="1"/>
              </p:cNvSpPr>
              <p:nvPr/>
            </p:nvSpPr>
            <p:spPr bwMode="auto">
              <a:xfrm>
                <a:off x="397470" y="524581"/>
                <a:ext cx="556894" cy="424179"/>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15000"/>
                  </a:lnSpc>
                  <a:spcBef>
                    <a:spcPts val="0"/>
                  </a:spcBef>
                  <a:spcAft>
                    <a:spcPts val="1000"/>
                  </a:spcAft>
                </a:pPr>
                <a:r>
                  <a:rPr lang="en-GB" b="1" dirty="0">
                    <a:solidFill>
                      <a:srgbClr val="548DD4"/>
                    </a:solidFill>
                    <a:effectLst/>
                    <a:latin typeface="Calibri"/>
                    <a:ea typeface="Calibri"/>
                    <a:cs typeface="Times New Roman"/>
                  </a:rPr>
                  <a:t>Pass</a:t>
                </a:r>
                <a:endParaRPr lang="en-GB" dirty="0">
                  <a:effectLst/>
                  <a:latin typeface="Calibri"/>
                  <a:ea typeface="Calibri"/>
                  <a:cs typeface="Times New Roman"/>
                </a:endParaRPr>
              </a:p>
            </p:txBody>
          </p:sp>
          <p:sp>
            <p:nvSpPr>
              <p:cNvPr id="15" name="Text Box 2"/>
              <p:cNvSpPr txBox="1">
                <a:spLocks noChangeArrowheads="1"/>
              </p:cNvSpPr>
              <p:nvPr/>
            </p:nvSpPr>
            <p:spPr bwMode="auto">
              <a:xfrm>
                <a:off x="397411" y="915166"/>
                <a:ext cx="1093940" cy="498056"/>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en-GB" b="1" dirty="0">
                    <a:solidFill>
                      <a:srgbClr val="548DD4"/>
                    </a:solidFill>
                    <a:effectLst/>
                    <a:latin typeface="Calibri"/>
                    <a:ea typeface="Calibri"/>
                    <a:cs typeface="Times New Roman"/>
                  </a:rPr>
                  <a:t>Re-test (s)</a:t>
                </a:r>
                <a:endParaRPr lang="en-GB" dirty="0">
                  <a:effectLst/>
                  <a:latin typeface="Calibri"/>
                  <a:ea typeface="Calibri"/>
                  <a:cs typeface="Times New Roman"/>
                </a:endParaRPr>
              </a:p>
              <a:p>
                <a:pPr marL="0" marR="0">
                  <a:lnSpc>
                    <a:spcPct val="115000"/>
                  </a:lnSpc>
                  <a:spcBef>
                    <a:spcPts val="0"/>
                  </a:spcBef>
                  <a:spcAft>
                    <a:spcPts val="0"/>
                  </a:spcAft>
                </a:pPr>
                <a:r>
                  <a:rPr lang="en-GB" b="1" dirty="0">
                    <a:solidFill>
                      <a:srgbClr val="548DD4"/>
                    </a:solidFill>
                    <a:effectLst/>
                    <a:latin typeface="Calibri"/>
                    <a:ea typeface="Calibri"/>
                    <a:cs typeface="Times New Roman"/>
                  </a:rPr>
                  <a:t>Re-training</a:t>
                </a:r>
                <a:endParaRPr lang="en-GB" dirty="0">
                  <a:effectLst/>
                  <a:latin typeface="Calibri"/>
                  <a:ea typeface="Calibri"/>
                  <a:cs typeface="Times New Roman"/>
                </a:endParaRPr>
              </a:p>
            </p:txBody>
          </p:sp>
        </p:grpSp>
      </p:grpSp>
      <p:sp>
        <p:nvSpPr>
          <p:cNvPr id="16" name="Rectangle 15"/>
          <p:cNvSpPr/>
          <p:nvPr/>
        </p:nvSpPr>
        <p:spPr>
          <a:xfrm>
            <a:off x="0" y="787352"/>
            <a:ext cx="4808984" cy="769441"/>
          </a:xfrm>
          <a:prstGeom prst="rect">
            <a:avLst/>
          </a:prstGeom>
        </p:spPr>
        <p:txBody>
          <a:bodyPr wrap="square">
            <a:spAutoFit/>
          </a:bodyPr>
          <a:lstStyle/>
          <a:p>
            <a:r>
              <a:rPr lang="en-GB"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Part 3 must be carried out last. </a:t>
            </a:r>
          </a:p>
          <a:p>
            <a:endParaRPr lang="en-GB" sz="1200" dirty="0"/>
          </a:p>
          <a:p>
            <a:r>
              <a:rPr lang="en-GB" sz="1200" dirty="0"/>
              <a:t>In order to be successful, apprentices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must pass all three </a:t>
            </a:r>
            <a:r>
              <a:rPr lang="en-GB" sz="1200" dirty="0"/>
              <a:t>parts. </a:t>
            </a:r>
          </a:p>
        </p:txBody>
      </p:sp>
      <p:sp>
        <p:nvSpPr>
          <p:cNvPr id="17" name="Title 1"/>
          <p:cNvSpPr txBox="1">
            <a:spLocks/>
          </p:cNvSpPr>
          <p:nvPr/>
        </p:nvSpPr>
        <p:spPr>
          <a:xfrm>
            <a:off x="3167" y="21752"/>
            <a:ext cx="4013730" cy="742953"/>
          </a:xfrm>
          <a:prstGeom prst="rect">
            <a:avLst/>
          </a:prstGeom>
        </p:spPr>
        <p:txBody>
          <a:bodyPr vert="horz" lIns="91440" tIns="45720" rIns="91440" bIns="45720" rtlCol="0" anchor="ctr">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n-GB" sz="3200" dirty="0"/>
              <a:t>End Point Assessment</a:t>
            </a:r>
          </a:p>
        </p:txBody>
      </p:sp>
      <p:sp>
        <p:nvSpPr>
          <p:cNvPr id="18" name="Rectangle 17"/>
          <p:cNvSpPr/>
          <p:nvPr/>
        </p:nvSpPr>
        <p:spPr>
          <a:xfrm>
            <a:off x="3165" y="3775680"/>
            <a:ext cx="9123849" cy="2677656"/>
          </a:xfrm>
          <a:prstGeom prst="rect">
            <a:avLst/>
          </a:prstGeom>
        </p:spPr>
        <p:txBody>
          <a:bodyPr wrap="square">
            <a:spAutoFit/>
          </a:bodyPr>
          <a:lstStyle/>
          <a:p>
            <a:r>
              <a:rPr lang="en-GB" sz="1400" dirty="0"/>
              <a:t>The apprentice must have the required level of English and Maths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before starting the end point assessment. </a:t>
            </a:r>
          </a:p>
          <a:p>
            <a:endParaRPr lang="en-GB" sz="1400" dirty="0"/>
          </a:p>
          <a:p>
            <a:r>
              <a:rPr lang="en-GB" sz="1400" dirty="0"/>
              <a:t>The Apprentice must have undertaken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sufficient training </a:t>
            </a:r>
            <a:r>
              <a:rPr lang="en-GB" sz="1400" dirty="0"/>
              <a:t>to be ready to attempt the end point assessment. </a:t>
            </a:r>
          </a:p>
          <a:p>
            <a:endParaRPr lang="en-GB" sz="1400" dirty="0"/>
          </a:p>
          <a:p>
            <a:r>
              <a:rPr lang="en-GB" sz="1400" dirty="0"/>
              <a:t>This can comprise of review meeting and a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continuous on-programme assessment of knowledge, skills and behaviours. </a:t>
            </a:r>
            <a:r>
              <a:rPr lang="en-GB" sz="1400" dirty="0"/>
              <a:t>Records of these assessments should be kept and made available to the Assessment Organisation prior to the end-point assessment. </a:t>
            </a:r>
          </a:p>
          <a:p>
            <a:endParaRPr lang="en-GB" sz="1400" dirty="0"/>
          </a:p>
          <a:p>
            <a:r>
              <a:rPr lang="en-GB" sz="1400" dirty="0"/>
              <a:t>All parts of the end-point assessment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shall</a:t>
            </a:r>
            <a:r>
              <a:rPr lang="en-GB" sz="1400" dirty="0"/>
              <a:t> be under the direct control of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Assessment Organisation</a:t>
            </a:r>
            <a:r>
              <a:rPr lang="en-GB" sz="1400" dirty="0"/>
              <a:t>.</a:t>
            </a:r>
          </a:p>
          <a:p>
            <a:endParaRPr lang="en-GB" sz="1400" dirty="0"/>
          </a:p>
          <a:p>
            <a:r>
              <a:rPr lang="en-GB" sz="1400" dirty="0"/>
              <a:t>The Assessment Organisation is responsible for ensuring that the equipment and facilities required for the end-point assessment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are in place, regardless of where the assessment is carried out. </a:t>
            </a:r>
          </a:p>
        </p:txBody>
      </p:sp>
      <p:sp>
        <p:nvSpPr>
          <p:cNvPr id="19"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64492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anim calcmode="lin" valueType="num">
                                      <p:cBhvr additive="base">
                                        <p:cTn id="11"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8">
                                            <p:txEl>
                                              <p:pRg st="0" end="0"/>
                                            </p:txEl>
                                          </p:spTgt>
                                        </p:tgtEl>
                                        <p:attrNameLst>
                                          <p:attrName>style.visibility</p:attrName>
                                        </p:attrNameLst>
                                      </p:cBhvr>
                                      <p:to>
                                        <p:strVal val="visible"/>
                                      </p:to>
                                    </p:set>
                                    <p:anim calcmode="lin" valueType="num">
                                      <p:cBhvr additive="base">
                                        <p:cTn id="23"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8">
                                            <p:txEl>
                                              <p:pRg st="2" end="2"/>
                                            </p:txEl>
                                          </p:spTgt>
                                        </p:tgtEl>
                                        <p:attrNameLst>
                                          <p:attrName>style.visibility</p:attrName>
                                        </p:attrNameLst>
                                      </p:cBhvr>
                                      <p:to>
                                        <p:strVal val="visible"/>
                                      </p:to>
                                    </p:set>
                                    <p:anim calcmode="lin" valueType="num">
                                      <p:cBhvr additive="base">
                                        <p:cTn id="27"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8">
                                            <p:txEl>
                                              <p:pRg st="4" end="4"/>
                                            </p:txEl>
                                          </p:spTgt>
                                        </p:tgtEl>
                                        <p:attrNameLst>
                                          <p:attrName>style.visibility</p:attrName>
                                        </p:attrNameLst>
                                      </p:cBhvr>
                                      <p:to>
                                        <p:strVal val="visible"/>
                                      </p:to>
                                    </p:set>
                                    <p:anim calcmode="lin" valueType="num">
                                      <p:cBhvr additive="base">
                                        <p:cTn id="3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8">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8">
                                            <p:txEl>
                                              <p:pRg st="6" end="6"/>
                                            </p:txEl>
                                          </p:spTgt>
                                        </p:tgtEl>
                                        <p:attrNameLst>
                                          <p:attrName>style.visibility</p:attrName>
                                        </p:attrNameLst>
                                      </p:cBhvr>
                                      <p:to>
                                        <p:strVal val="visible"/>
                                      </p:to>
                                    </p:set>
                                    <p:anim calcmode="lin" valueType="num">
                                      <p:cBhvr additive="base">
                                        <p:cTn id="37"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8">
                                            <p:txEl>
                                              <p:pRg st="8" end="8"/>
                                            </p:txEl>
                                          </p:spTgt>
                                        </p:tgtEl>
                                        <p:attrNameLst>
                                          <p:attrName>style.visibility</p:attrName>
                                        </p:attrNameLst>
                                      </p:cBhvr>
                                      <p:to>
                                        <p:strVal val="visible"/>
                                      </p:to>
                                    </p:set>
                                    <p:anim calcmode="lin" valueType="num">
                                      <p:cBhvr additive="base">
                                        <p:cTn id="41" dur="500" fill="hold"/>
                                        <p:tgtEl>
                                          <p:spTgt spid="18">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6" y="21752"/>
            <a:ext cx="9902833" cy="742953"/>
          </a:xfrm>
        </p:spPr>
        <p:txBody>
          <a:bodyPr/>
          <a:lstStyle/>
          <a:p>
            <a:r>
              <a:rPr lang="en-GB" sz="3200" dirty="0"/>
              <a:t>Skill Modules Option within the standards</a:t>
            </a:r>
          </a:p>
        </p:txBody>
      </p:sp>
      <p:graphicFrame>
        <p:nvGraphicFramePr>
          <p:cNvPr id="3" name="Table 2"/>
          <p:cNvGraphicFramePr>
            <a:graphicFrameLocks noGrp="1"/>
          </p:cNvGraphicFramePr>
          <p:nvPr>
            <p:extLst>
              <p:ext uri="{D42A27DB-BD31-4B8C-83A1-F6EECF244321}">
                <p14:modId xmlns:p14="http://schemas.microsoft.com/office/powerpoint/2010/main" val="3606643684"/>
              </p:ext>
            </p:extLst>
          </p:nvPr>
        </p:nvGraphicFramePr>
        <p:xfrm>
          <a:off x="116464" y="1052736"/>
          <a:ext cx="8892987" cy="2198320"/>
        </p:xfrm>
        <a:graphic>
          <a:graphicData uri="http://schemas.openxmlformats.org/drawingml/2006/table">
            <a:tbl>
              <a:tblPr firstRow="1" firstCol="1" bandRow="1">
                <a:tableStyleId>{5940675A-B579-460E-94D1-54222C63F5DA}</a:tableStyleId>
              </a:tblPr>
              <a:tblGrid>
                <a:gridCol w="3588398">
                  <a:extLst>
                    <a:ext uri="{9D8B030D-6E8A-4147-A177-3AD203B41FA5}">
                      <a16:colId xmlns:a16="http://schemas.microsoft.com/office/drawing/2014/main" val="20000"/>
                    </a:ext>
                  </a:extLst>
                </a:gridCol>
                <a:gridCol w="937498">
                  <a:extLst>
                    <a:ext uri="{9D8B030D-6E8A-4147-A177-3AD203B41FA5}">
                      <a16:colId xmlns:a16="http://schemas.microsoft.com/office/drawing/2014/main" val="20001"/>
                    </a:ext>
                  </a:extLst>
                </a:gridCol>
                <a:gridCol w="1012718">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404156">
                  <a:extLst>
                    <a:ext uri="{9D8B030D-6E8A-4147-A177-3AD203B41FA5}">
                      <a16:colId xmlns:a16="http://schemas.microsoft.com/office/drawing/2014/main" val="20004"/>
                    </a:ext>
                  </a:extLst>
                </a:gridCol>
                <a:gridCol w="1014113">
                  <a:extLst>
                    <a:ext uri="{9D8B030D-6E8A-4147-A177-3AD203B41FA5}">
                      <a16:colId xmlns:a16="http://schemas.microsoft.com/office/drawing/2014/main" val="20005"/>
                    </a:ext>
                  </a:extLst>
                </a:gridCol>
              </a:tblGrid>
              <a:tr h="288032">
                <a:tc rowSpan="2">
                  <a:txBody>
                    <a:bodyPr/>
                    <a:lstStyle/>
                    <a:p>
                      <a:pPr marL="0" marR="0" algn="ctr">
                        <a:lnSpc>
                          <a:spcPct val="115000"/>
                        </a:lnSpc>
                        <a:spcBef>
                          <a:spcPts val="0"/>
                        </a:spcBef>
                        <a:spcAft>
                          <a:spcPts val="0"/>
                        </a:spcAft>
                      </a:pPr>
                      <a:r>
                        <a:rPr lang="en-GB" sz="1400" b="1" dirty="0">
                          <a:effectLst/>
                        </a:rPr>
                        <a:t>Welding Filler  Material Groups</a:t>
                      </a:r>
                      <a:endParaRPr lang="en-GB" sz="1400" b="1" dirty="0">
                        <a:effectLst/>
                        <a:latin typeface="Calibri"/>
                        <a:ea typeface="Calibri"/>
                        <a:cs typeface="Times New Roman"/>
                      </a:endParaRPr>
                    </a:p>
                  </a:txBody>
                  <a:tcPr marL="74295" marR="74295" marT="0" marB="0" anchor="ctr"/>
                </a:tc>
                <a:tc gridSpan="5">
                  <a:txBody>
                    <a:bodyPr/>
                    <a:lstStyle/>
                    <a:p>
                      <a:pPr marL="0" marR="0" algn="ctr">
                        <a:lnSpc>
                          <a:spcPct val="115000"/>
                        </a:lnSpc>
                        <a:spcBef>
                          <a:spcPts val="0"/>
                        </a:spcBef>
                        <a:spcAft>
                          <a:spcPts val="0"/>
                        </a:spcAft>
                      </a:pPr>
                      <a:r>
                        <a:rPr lang="en-GB" sz="1400" b="1" dirty="0">
                          <a:effectLst/>
                        </a:rPr>
                        <a:t>Welding Process(es)</a:t>
                      </a:r>
                      <a:endParaRPr lang="en-GB" sz="1400" b="1" dirty="0">
                        <a:effectLst/>
                        <a:latin typeface="Calibri"/>
                        <a:ea typeface="Calibri"/>
                        <a:cs typeface="Times New Roman"/>
                      </a:endParaRPr>
                    </a:p>
                  </a:txBody>
                  <a:tcPr marL="74295" marR="74295"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28259">
                <a:tc vMerge="1">
                  <a:txBody>
                    <a:bodyPr/>
                    <a:lstStyle/>
                    <a:p>
                      <a:pPr marL="0" marR="0" algn="ctr">
                        <a:lnSpc>
                          <a:spcPct val="115000"/>
                        </a:lnSpc>
                        <a:spcBef>
                          <a:spcPts val="0"/>
                        </a:spcBef>
                        <a:spcAft>
                          <a:spcPts val="0"/>
                        </a:spcAft>
                      </a:pPr>
                      <a:endParaRPr lang="en-GB" sz="12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GB" sz="1100" b="1" dirty="0">
                          <a:effectLst/>
                        </a:rPr>
                        <a:t>TIG (GTAW)</a:t>
                      </a:r>
                      <a:endParaRPr lang="en-GB" sz="1100" b="1"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b="1" dirty="0">
                          <a:effectLst/>
                        </a:rPr>
                        <a:t>MIG/MAG (GMAW)</a:t>
                      </a:r>
                      <a:endParaRPr lang="en-GB" sz="1100" b="1"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b="1" dirty="0">
                          <a:effectLst/>
                        </a:rPr>
                        <a:t>MMA</a:t>
                      </a:r>
                    </a:p>
                    <a:p>
                      <a:pPr marL="0" marR="0" algn="ctr">
                        <a:lnSpc>
                          <a:spcPct val="115000"/>
                        </a:lnSpc>
                        <a:spcBef>
                          <a:spcPts val="0"/>
                        </a:spcBef>
                        <a:spcAft>
                          <a:spcPts val="0"/>
                        </a:spcAft>
                      </a:pPr>
                      <a:r>
                        <a:rPr lang="en-GB" sz="1100" b="1" dirty="0">
                          <a:effectLst/>
                        </a:rPr>
                        <a:t>(SMAW)</a:t>
                      </a:r>
                      <a:endParaRPr lang="en-GB" sz="1100" b="1"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b="1" dirty="0">
                          <a:effectLst/>
                        </a:rPr>
                        <a:t>TIG (GTAW) root &amp; MMA (SMAW) Fill</a:t>
                      </a:r>
                      <a:endParaRPr lang="en-GB" sz="1100" b="1"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b="1" dirty="0">
                          <a:effectLst/>
                        </a:rPr>
                        <a:t>FCAW</a:t>
                      </a:r>
                      <a:endParaRPr lang="en-GB" sz="1100" b="1" dirty="0">
                        <a:effectLst/>
                        <a:latin typeface="Calibri"/>
                        <a:ea typeface="Calibri"/>
                        <a:cs typeface="Times New Roman"/>
                      </a:endParaRPr>
                    </a:p>
                  </a:txBody>
                  <a:tcPr marL="74295" marR="74295" marT="0" marB="0" anchor="ctr"/>
                </a:tc>
                <a:extLst>
                  <a:ext uri="{0D108BD9-81ED-4DB2-BD59-A6C34878D82A}">
                    <a16:rowId xmlns:a16="http://schemas.microsoft.com/office/drawing/2014/main" val="10001"/>
                  </a:ext>
                </a:extLst>
              </a:tr>
              <a:tr h="291821">
                <a:tc>
                  <a:txBody>
                    <a:bodyPr/>
                    <a:lstStyle/>
                    <a:p>
                      <a:pPr marL="0" marR="0" algn="ctr">
                        <a:lnSpc>
                          <a:spcPct val="115000"/>
                        </a:lnSpc>
                        <a:spcBef>
                          <a:spcPts val="0"/>
                        </a:spcBef>
                        <a:spcAft>
                          <a:spcPts val="0"/>
                        </a:spcAft>
                      </a:pPr>
                      <a:r>
                        <a:rPr lang="en-GB" sz="1100" dirty="0">
                          <a:effectLst/>
                        </a:rPr>
                        <a:t>Carbon &amp; Low Alloy steel (up to 4% total alloy content)</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1</a:t>
                      </a:r>
                    </a:p>
                  </a:txBody>
                  <a:tcPr marL="74295" marR="74295" marT="0" marB="0" anchor="ctr"/>
                </a:tc>
                <a:tc>
                  <a:txBody>
                    <a:bodyPr/>
                    <a:lstStyle/>
                    <a:p>
                      <a:pPr marL="0" marR="0" algn="ctr">
                        <a:lnSpc>
                          <a:spcPct val="115000"/>
                        </a:lnSpc>
                        <a:spcBef>
                          <a:spcPts val="0"/>
                        </a:spcBef>
                        <a:spcAft>
                          <a:spcPts val="0"/>
                        </a:spcAft>
                      </a:pPr>
                      <a:r>
                        <a:rPr lang="en-GB" sz="1100" dirty="0">
                          <a:effectLst/>
                        </a:rPr>
                        <a:t>Module 6</a:t>
                      </a:r>
                    </a:p>
                  </a:txBody>
                  <a:tcPr marL="74295" marR="74295" marT="0" marB="0" anchor="ctr"/>
                </a:tc>
                <a:tc>
                  <a:txBody>
                    <a:bodyPr/>
                    <a:lstStyle/>
                    <a:p>
                      <a:pPr marL="0" marR="0" algn="ctr">
                        <a:lnSpc>
                          <a:spcPct val="115000"/>
                        </a:lnSpc>
                        <a:spcBef>
                          <a:spcPts val="0"/>
                        </a:spcBef>
                        <a:spcAft>
                          <a:spcPts val="0"/>
                        </a:spcAft>
                      </a:pPr>
                      <a:r>
                        <a:rPr lang="en-GB" sz="1100" dirty="0">
                          <a:effectLst/>
                        </a:rPr>
                        <a:t>Module 11</a:t>
                      </a:r>
                    </a:p>
                  </a:txBody>
                  <a:tcPr marL="74295" marR="74295" marT="0" marB="0" anchor="ctr"/>
                </a:tc>
                <a:tc>
                  <a:txBody>
                    <a:bodyPr/>
                    <a:lstStyle/>
                    <a:p>
                      <a:pPr marL="0" marR="0" algn="ctr">
                        <a:lnSpc>
                          <a:spcPct val="115000"/>
                        </a:lnSpc>
                        <a:spcBef>
                          <a:spcPts val="0"/>
                        </a:spcBef>
                        <a:spcAft>
                          <a:spcPts val="0"/>
                        </a:spcAft>
                      </a:pPr>
                      <a:r>
                        <a:rPr lang="en-GB" sz="1100" dirty="0">
                          <a:effectLst/>
                        </a:rPr>
                        <a:t>Module 15</a:t>
                      </a:r>
                    </a:p>
                  </a:txBody>
                  <a:tcPr marL="74295" marR="74295" marT="0" marB="0" anchor="ctr"/>
                </a:tc>
                <a:tc>
                  <a:txBody>
                    <a:bodyPr/>
                    <a:lstStyle/>
                    <a:p>
                      <a:pPr marL="0" marR="0" algn="ctr">
                        <a:lnSpc>
                          <a:spcPct val="115000"/>
                        </a:lnSpc>
                        <a:spcBef>
                          <a:spcPts val="0"/>
                        </a:spcBef>
                        <a:spcAft>
                          <a:spcPts val="0"/>
                        </a:spcAft>
                      </a:pPr>
                      <a:r>
                        <a:rPr lang="en-GB" sz="1100" dirty="0">
                          <a:effectLst/>
                        </a:rPr>
                        <a:t>Module 19</a:t>
                      </a:r>
                    </a:p>
                  </a:txBody>
                  <a:tcPr marL="74295" marR="74295" marT="0" marB="0" anchor="ctr"/>
                </a:tc>
                <a:extLst>
                  <a:ext uri="{0D108BD9-81ED-4DB2-BD59-A6C34878D82A}">
                    <a16:rowId xmlns:a16="http://schemas.microsoft.com/office/drawing/2014/main" val="10002"/>
                  </a:ext>
                </a:extLst>
              </a:tr>
              <a:tr h="288032">
                <a:tc>
                  <a:txBody>
                    <a:bodyPr/>
                    <a:lstStyle/>
                    <a:p>
                      <a:pPr marL="0" marR="0" algn="ctr">
                        <a:lnSpc>
                          <a:spcPct val="115000"/>
                        </a:lnSpc>
                        <a:spcBef>
                          <a:spcPts val="0"/>
                        </a:spcBef>
                        <a:spcAft>
                          <a:spcPts val="0"/>
                        </a:spcAft>
                      </a:pPr>
                      <a:r>
                        <a:rPr lang="en-GB" sz="1100" dirty="0">
                          <a:effectLst/>
                        </a:rPr>
                        <a:t>High Alloy Ferritic /Martensitic  Steels </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2</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7</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12</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16</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20</a:t>
                      </a:r>
                      <a:endParaRPr lang="en-GB" sz="1100" dirty="0">
                        <a:effectLst/>
                        <a:latin typeface="Calibri"/>
                        <a:ea typeface="Calibri"/>
                        <a:cs typeface="Times New Roman"/>
                      </a:endParaRPr>
                    </a:p>
                  </a:txBody>
                  <a:tcPr marL="74295" marR="74295" marT="0" marB="0" anchor="ctr"/>
                </a:tc>
                <a:extLst>
                  <a:ext uri="{0D108BD9-81ED-4DB2-BD59-A6C34878D82A}">
                    <a16:rowId xmlns:a16="http://schemas.microsoft.com/office/drawing/2014/main" val="10003"/>
                  </a:ext>
                </a:extLst>
              </a:tr>
              <a:tr h="288032">
                <a:tc>
                  <a:txBody>
                    <a:bodyPr/>
                    <a:lstStyle/>
                    <a:p>
                      <a:pPr marL="0" marR="0" algn="ctr">
                        <a:lnSpc>
                          <a:spcPct val="115000"/>
                        </a:lnSpc>
                        <a:spcBef>
                          <a:spcPts val="0"/>
                        </a:spcBef>
                        <a:spcAft>
                          <a:spcPts val="0"/>
                        </a:spcAft>
                      </a:pPr>
                      <a:r>
                        <a:rPr lang="en-GB" sz="1100" dirty="0">
                          <a:effectLst/>
                        </a:rPr>
                        <a:t>Austenitic Stainless Steels</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3</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8</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13</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17</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21</a:t>
                      </a:r>
                      <a:endParaRPr lang="en-GB" sz="1100" dirty="0">
                        <a:effectLst/>
                        <a:latin typeface="Calibri"/>
                        <a:ea typeface="Calibri"/>
                        <a:cs typeface="Times New Roman"/>
                      </a:endParaRPr>
                    </a:p>
                  </a:txBody>
                  <a:tcPr marL="74295" marR="74295" marT="0" marB="0" anchor="ctr"/>
                </a:tc>
                <a:extLst>
                  <a:ext uri="{0D108BD9-81ED-4DB2-BD59-A6C34878D82A}">
                    <a16:rowId xmlns:a16="http://schemas.microsoft.com/office/drawing/2014/main" val="10004"/>
                  </a:ext>
                </a:extLst>
              </a:tr>
              <a:tr h="307072">
                <a:tc>
                  <a:txBody>
                    <a:bodyPr/>
                    <a:lstStyle/>
                    <a:p>
                      <a:pPr marL="0" marR="0" algn="ctr">
                        <a:lnSpc>
                          <a:spcPct val="115000"/>
                        </a:lnSpc>
                        <a:spcBef>
                          <a:spcPts val="0"/>
                        </a:spcBef>
                        <a:spcAft>
                          <a:spcPts val="0"/>
                        </a:spcAft>
                      </a:pPr>
                      <a:r>
                        <a:rPr lang="en-GB" sz="1100" dirty="0">
                          <a:effectLst/>
                        </a:rPr>
                        <a:t>Nickel and NI Alloys</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4</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9</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14</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18</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N/A</a:t>
                      </a:r>
                      <a:endParaRPr lang="en-GB" sz="1100" dirty="0">
                        <a:effectLst/>
                        <a:latin typeface="Calibri"/>
                        <a:ea typeface="Calibri"/>
                        <a:cs typeface="Times New Roman"/>
                      </a:endParaRPr>
                    </a:p>
                  </a:txBody>
                  <a:tcPr marL="74295" marR="74295" marT="0" marB="0" anchor="ctr">
                    <a:solidFill>
                      <a:schemeClr val="bg1">
                        <a:lumMod val="65000"/>
                      </a:schemeClr>
                    </a:solidFill>
                  </a:tcPr>
                </a:tc>
                <a:extLst>
                  <a:ext uri="{0D108BD9-81ED-4DB2-BD59-A6C34878D82A}">
                    <a16:rowId xmlns:a16="http://schemas.microsoft.com/office/drawing/2014/main" val="10005"/>
                  </a:ext>
                </a:extLst>
              </a:tr>
              <a:tr h="307072">
                <a:tc>
                  <a:txBody>
                    <a:bodyPr/>
                    <a:lstStyle/>
                    <a:p>
                      <a:pPr marL="0" marR="0" algn="ctr">
                        <a:lnSpc>
                          <a:spcPct val="115000"/>
                        </a:lnSpc>
                        <a:spcBef>
                          <a:spcPts val="0"/>
                        </a:spcBef>
                        <a:spcAft>
                          <a:spcPts val="0"/>
                        </a:spcAft>
                      </a:pPr>
                      <a:r>
                        <a:rPr lang="en-GB" sz="1100" dirty="0">
                          <a:effectLst/>
                        </a:rPr>
                        <a:t>Aluminium &amp; Al Alloys</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5</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rPr>
                        <a:t>Module 10</a:t>
                      </a:r>
                      <a:endParaRPr lang="en-GB" sz="1100" dirty="0">
                        <a:effectLst/>
                        <a:latin typeface="Calibri"/>
                        <a:ea typeface="Calibri"/>
                        <a:cs typeface="Times New Roman"/>
                      </a:endParaRPr>
                    </a:p>
                  </a:txBody>
                  <a:tcPr marL="74295" marR="74295" marT="0" marB="0" anchor="ctr"/>
                </a:tc>
                <a:tc>
                  <a:txBody>
                    <a:bodyPr/>
                    <a:lstStyle/>
                    <a:p>
                      <a:pPr marL="0" marR="0" algn="ctr">
                        <a:lnSpc>
                          <a:spcPct val="115000"/>
                        </a:lnSpc>
                        <a:spcBef>
                          <a:spcPts val="0"/>
                        </a:spcBef>
                        <a:spcAft>
                          <a:spcPts val="0"/>
                        </a:spcAft>
                      </a:pPr>
                      <a:r>
                        <a:rPr lang="en-GB" sz="1100" dirty="0">
                          <a:effectLst/>
                          <a:latin typeface="Calibri"/>
                          <a:ea typeface="Calibri"/>
                          <a:cs typeface="Times New Roman"/>
                        </a:rPr>
                        <a:t>N/A</a:t>
                      </a:r>
                    </a:p>
                  </a:txBody>
                  <a:tcPr marL="74295" marR="74295" marT="0" marB="0" anchor="ctr">
                    <a:solidFill>
                      <a:schemeClr val="bg1">
                        <a:lumMod val="65000"/>
                      </a:schemeClr>
                    </a:solidFill>
                  </a:tcPr>
                </a:tc>
                <a:tc>
                  <a:txBody>
                    <a:bodyPr/>
                    <a:lstStyle/>
                    <a:p>
                      <a:pPr marL="0" marR="0" algn="ctr">
                        <a:lnSpc>
                          <a:spcPct val="115000"/>
                        </a:lnSpc>
                        <a:spcBef>
                          <a:spcPts val="0"/>
                        </a:spcBef>
                        <a:spcAft>
                          <a:spcPts val="0"/>
                        </a:spcAft>
                      </a:pPr>
                      <a:r>
                        <a:rPr lang="en-GB" sz="1100" dirty="0">
                          <a:effectLst/>
                          <a:latin typeface="Calibri"/>
                          <a:ea typeface="Calibri"/>
                          <a:cs typeface="Times New Roman"/>
                        </a:rPr>
                        <a:t>N/A</a:t>
                      </a:r>
                    </a:p>
                  </a:txBody>
                  <a:tcPr marL="74295" marR="74295" marT="0" marB="0" anchor="ctr">
                    <a:solidFill>
                      <a:schemeClr val="bg1">
                        <a:lumMod val="65000"/>
                      </a:schemeClr>
                    </a:solidFill>
                  </a:tcPr>
                </a:tc>
                <a:tc>
                  <a:txBody>
                    <a:bodyPr/>
                    <a:lstStyle/>
                    <a:p>
                      <a:pPr marL="0" marR="0" algn="ctr">
                        <a:lnSpc>
                          <a:spcPct val="115000"/>
                        </a:lnSpc>
                        <a:spcBef>
                          <a:spcPts val="0"/>
                        </a:spcBef>
                        <a:spcAft>
                          <a:spcPts val="0"/>
                        </a:spcAft>
                      </a:pPr>
                      <a:r>
                        <a:rPr lang="en-GB" sz="1100" dirty="0">
                          <a:effectLst/>
                          <a:latin typeface="Calibri"/>
                          <a:ea typeface="Calibri"/>
                          <a:cs typeface="Times New Roman"/>
                        </a:rPr>
                        <a:t>N/A</a:t>
                      </a:r>
                    </a:p>
                  </a:txBody>
                  <a:tcPr marL="74295" marR="74295" marT="0" marB="0" anchor="ctr">
                    <a:solidFill>
                      <a:schemeClr val="bg1">
                        <a:lumMod val="65000"/>
                      </a:schemeClr>
                    </a:solidFill>
                  </a:tcPr>
                </a:tc>
                <a:extLst>
                  <a:ext uri="{0D108BD9-81ED-4DB2-BD59-A6C34878D82A}">
                    <a16:rowId xmlns:a16="http://schemas.microsoft.com/office/drawing/2014/main" val="10006"/>
                  </a:ext>
                </a:extLst>
              </a:tr>
            </a:tbl>
          </a:graphicData>
        </a:graphic>
      </p:graphicFrame>
      <p:sp>
        <p:nvSpPr>
          <p:cNvPr id="4" name="Rectangle 3"/>
          <p:cNvSpPr/>
          <p:nvPr/>
        </p:nvSpPr>
        <p:spPr>
          <a:xfrm>
            <a:off x="0" y="3429001"/>
            <a:ext cx="9165468" cy="2739211"/>
          </a:xfrm>
          <a:prstGeom prst="rect">
            <a:avLst/>
          </a:prstGeom>
        </p:spPr>
        <p:txBody>
          <a:bodyPr wrap="square">
            <a:spAutoFit/>
          </a:bodyPr>
          <a:lstStyle/>
          <a:p>
            <a:r>
              <a:rPr lang="en-GB" sz="1200" b="1" dirty="0"/>
              <a:t>Level 2</a:t>
            </a:r>
          </a:p>
          <a:p>
            <a:r>
              <a:rPr lang="en-GB" sz="1200" dirty="0"/>
              <a:t>The employer selects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Two </a:t>
            </a:r>
            <a:r>
              <a:rPr lang="en-GB" sz="1200" dirty="0"/>
              <a:t>options from the table, covering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two </a:t>
            </a:r>
            <a:r>
              <a:rPr lang="en-GB" sz="1200" dirty="0"/>
              <a:t>welding positions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Down-hand, Horizontal, Vertical , Overhead).  </a:t>
            </a:r>
            <a:r>
              <a:rPr lang="en-GB" sz="1200" dirty="0"/>
              <a:t>The scope of the specific part of the theoretical knowledge tests (Table 2) and the practical skill tests will be in accordance with the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modules selected by the employer.  </a:t>
            </a:r>
          </a:p>
          <a:p>
            <a:endParaRPr lang="en-GB" sz="1200" dirty="0"/>
          </a:p>
          <a:p>
            <a:r>
              <a:rPr lang="en-GB" sz="1200" b="1" dirty="0"/>
              <a:t>Level 3</a:t>
            </a:r>
          </a:p>
          <a:p>
            <a:r>
              <a:rPr lang="en-GB" sz="1200" dirty="0"/>
              <a:t>The employer selects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Three </a:t>
            </a:r>
            <a:r>
              <a:rPr lang="en-GB" sz="1200" dirty="0"/>
              <a:t>options from the table, covering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all </a:t>
            </a:r>
            <a:r>
              <a:rPr lang="en-GB" sz="1200" dirty="0"/>
              <a:t>welding positions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Down-hand, Horizontal, Vertical , Overhead) </a:t>
            </a:r>
            <a:r>
              <a:rPr lang="en-GB" sz="1200" dirty="0"/>
              <a:t>in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pipe or plate.  </a:t>
            </a:r>
            <a:r>
              <a:rPr lang="en-GB" sz="1200" dirty="0"/>
              <a:t>The scope of the specific part of the theoretical knowledge tests (Table 2) and the practical skill tests will be in accordance with the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modules selected by the employer.  </a:t>
            </a:r>
          </a:p>
          <a:p>
            <a:endParaRPr lang="en-GB" sz="1200" dirty="0"/>
          </a:p>
          <a:p>
            <a:r>
              <a:rPr lang="en-GB" sz="1200" dirty="0"/>
              <a:t>The apprentice will be required to demonstrate that they have achieved the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skill required </a:t>
            </a:r>
            <a:r>
              <a:rPr lang="en-GB" sz="1200" dirty="0"/>
              <a:t>for welding plate and/or pipe in all positions with the completed test pieces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meeting the required levels of quality </a:t>
            </a:r>
            <a:r>
              <a:rPr lang="en-GB" sz="1200" dirty="0"/>
              <a:t>in accordance with the </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selected specification. </a:t>
            </a:r>
            <a:r>
              <a:rPr lang="en-GB" sz="1200" dirty="0"/>
              <a:t>The knowledge requirements are listed in the Apprenticeship Standard and more details may be found in References 1-6. </a:t>
            </a:r>
          </a:p>
        </p:txBody>
      </p:sp>
      <p:sp>
        <p:nvSpPr>
          <p:cNvPr id="6" name="Rectangle 5"/>
          <p:cNvSpPr/>
          <p:nvPr/>
        </p:nvSpPr>
        <p:spPr>
          <a:xfrm>
            <a:off x="3944888" y="692696"/>
            <a:ext cx="859723" cy="369332"/>
          </a:xfrm>
          <a:prstGeom prst="rect">
            <a:avLst/>
          </a:prstGeom>
          <a:ln>
            <a:noFill/>
            <a:prstDash val="dashDot"/>
          </a:ln>
        </p:spPr>
        <p:txBody>
          <a:bodyPr wrap="none">
            <a:spAutoFit/>
          </a:bodyPr>
          <a:lstStyle/>
          <a:p>
            <a:r>
              <a:rPr lang="en-GB" b="1" dirty="0"/>
              <a:t>Table 2</a:t>
            </a:r>
          </a:p>
        </p:txBody>
      </p:sp>
      <p:sp>
        <p:nvSpPr>
          <p:cNvPr id="8" name="Slide Number Placeholder 7"/>
          <p:cNvSpPr>
            <a:spLocks noGrp="1"/>
          </p:cNvSpPr>
          <p:nvPr>
            <p:ph type="sldNum" sz="quarter" idx="12"/>
          </p:nvPr>
        </p:nvSpPr>
        <p:spPr/>
        <p:txBody>
          <a:bodyPr/>
          <a:lstStyle/>
          <a:p>
            <a:fld id="{7F51C6FD-F16C-4632-BFD2-B37E782C3167}" type="slidenum">
              <a:rPr lang="en-GB" smtClean="0"/>
              <a:pPr/>
              <a:t>6</a:t>
            </a:fld>
            <a:endParaRPr lang="en-GB" dirty="0"/>
          </a:p>
        </p:txBody>
      </p:sp>
      <p:sp>
        <p:nvSpPr>
          <p:cNvPr id="9"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79879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additive="base">
                                        <p:cTn id="1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additive="base">
                                        <p:cTn id="2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calcmode="lin" valueType="num">
                                      <p:cBhvr additive="base">
                                        <p:cTn id="2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21672381"/>
              </p:ext>
            </p:extLst>
          </p:nvPr>
        </p:nvGraphicFramePr>
        <p:xfrm>
          <a:off x="116463" y="836712"/>
          <a:ext cx="8892987" cy="3857188"/>
        </p:xfrm>
        <a:graphic>
          <a:graphicData uri="http://schemas.openxmlformats.org/drawingml/2006/table">
            <a:tbl>
              <a:tblPr firstRow="1" firstCol="1" lastRow="1" lastCol="1" bandRow="1" bandCol="1">
                <a:tableStyleId>{5940675A-B579-460E-94D1-54222C63F5DA}</a:tableStyleId>
              </a:tblPr>
              <a:tblGrid>
                <a:gridCol w="390043">
                  <a:extLst>
                    <a:ext uri="{9D8B030D-6E8A-4147-A177-3AD203B41FA5}">
                      <a16:colId xmlns:a16="http://schemas.microsoft.com/office/drawing/2014/main" val="20000"/>
                    </a:ext>
                  </a:extLst>
                </a:gridCol>
                <a:gridCol w="4134459">
                  <a:extLst>
                    <a:ext uri="{9D8B030D-6E8A-4147-A177-3AD203B41FA5}">
                      <a16:colId xmlns:a16="http://schemas.microsoft.com/office/drawing/2014/main" val="20001"/>
                    </a:ext>
                  </a:extLst>
                </a:gridCol>
                <a:gridCol w="1404156">
                  <a:extLst>
                    <a:ext uri="{9D8B030D-6E8A-4147-A177-3AD203B41FA5}">
                      <a16:colId xmlns:a16="http://schemas.microsoft.com/office/drawing/2014/main" val="20002"/>
                    </a:ext>
                  </a:extLst>
                </a:gridCol>
                <a:gridCol w="1482165">
                  <a:extLst>
                    <a:ext uri="{9D8B030D-6E8A-4147-A177-3AD203B41FA5}">
                      <a16:colId xmlns:a16="http://schemas.microsoft.com/office/drawing/2014/main" val="20003"/>
                    </a:ext>
                  </a:extLst>
                </a:gridCol>
                <a:gridCol w="1482164">
                  <a:extLst>
                    <a:ext uri="{9D8B030D-6E8A-4147-A177-3AD203B41FA5}">
                      <a16:colId xmlns:a16="http://schemas.microsoft.com/office/drawing/2014/main" val="20004"/>
                    </a:ext>
                  </a:extLst>
                </a:gridCol>
              </a:tblGrid>
              <a:tr h="648072">
                <a:tc>
                  <a:txBody>
                    <a:bodyPr/>
                    <a:lstStyle/>
                    <a:p>
                      <a:pPr marL="0" marR="0" algn="ctr">
                        <a:lnSpc>
                          <a:spcPct val="115000"/>
                        </a:lnSpc>
                        <a:spcBef>
                          <a:spcPts val="0"/>
                        </a:spcBef>
                        <a:spcAft>
                          <a:spcPts val="0"/>
                        </a:spcAft>
                      </a:pPr>
                      <a:r>
                        <a:rPr lang="en-US" sz="1000" b="1" kern="1200" dirty="0">
                          <a:effectLst/>
                        </a:rPr>
                        <a:t> </a:t>
                      </a:r>
                      <a:endParaRPr lang="en-GB" sz="1000" b="1" dirty="0">
                        <a:effectLst/>
                        <a:latin typeface="Calibri"/>
                        <a:ea typeface="Calibri"/>
                        <a:cs typeface="Times New Roman"/>
                      </a:endParaRPr>
                    </a:p>
                  </a:txBody>
                  <a:tcPr marL="66073" marR="66073" marT="0" marB="0"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a:txBody>
                    <a:bodyPr/>
                    <a:lstStyle/>
                    <a:p>
                      <a:pPr marL="0" marR="0" algn="r">
                        <a:lnSpc>
                          <a:spcPct val="115000"/>
                        </a:lnSpc>
                        <a:spcBef>
                          <a:spcPts val="0"/>
                        </a:spcBef>
                        <a:spcAft>
                          <a:spcPts val="0"/>
                        </a:spcAft>
                      </a:pPr>
                      <a:r>
                        <a:rPr lang="en-US" sz="1200" b="1" kern="1200" dirty="0">
                          <a:effectLst/>
                        </a:rPr>
                        <a:t>Welding</a:t>
                      </a:r>
                    </a:p>
                    <a:p>
                      <a:pPr marL="0" marR="0" algn="r">
                        <a:lnSpc>
                          <a:spcPct val="115000"/>
                        </a:lnSpc>
                        <a:spcBef>
                          <a:spcPts val="0"/>
                        </a:spcBef>
                        <a:spcAft>
                          <a:spcPts val="0"/>
                        </a:spcAft>
                      </a:pPr>
                      <a:endParaRPr lang="en-US" sz="1200" b="1" kern="1200" dirty="0">
                        <a:effectLst/>
                      </a:endParaRPr>
                    </a:p>
                    <a:p>
                      <a:pPr marL="0" marR="0" algn="l">
                        <a:lnSpc>
                          <a:spcPct val="115000"/>
                        </a:lnSpc>
                        <a:spcBef>
                          <a:spcPts val="0"/>
                        </a:spcBef>
                        <a:spcAft>
                          <a:spcPts val="0"/>
                        </a:spcAft>
                      </a:pPr>
                      <a:r>
                        <a:rPr lang="en-US" sz="1200" b="1" kern="1200" dirty="0">
                          <a:effectLst/>
                        </a:rPr>
                        <a:t>Process</a:t>
                      </a:r>
                      <a:r>
                        <a:rPr lang="en-US" sz="1200" b="1" kern="1200" baseline="0" dirty="0">
                          <a:effectLst/>
                        </a:rPr>
                        <a:t> </a:t>
                      </a:r>
                      <a:r>
                        <a:rPr lang="en-US" sz="1200" b="1" kern="1200" dirty="0">
                          <a:effectLst/>
                        </a:rPr>
                        <a:t>Section (Duration)</a:t>
                      </a:r>
                      <a:endParaRPr lang="en-GB" sz="1200" b="1" dirty="0">
                        <a:effectLst/>
                        <a:latin typeface="Calibri"/>
                        <a:ea typeface="Calibri"/>
                        <a:cs typeface="Times New Roman"/>
                      </a:endParaRPr>
                    </a:p>
                  </a:txBody>
                  <a:tcPr marL="66073" marR="66073" marT="0" marB="0" anchor="ctr">
                    <a:lnTlToBr w="12700" cap="flat" cmpd="sng" algn="ctr">
                      <a:solidFill>
                        <a:schemeClr val="tx1"/>
                      </a:solidFill>
                      <a:prstDash val="solid"/>
                      <a:round/>
                      <a:headEnd type="none" w="med" len="med"/>
                      <a:tailEnd type="none" w="med" len="med"/>
                    </a:lnTlToBr>
                  </a:tcPr>
                </a:tc>
                <a:tc>
                  <a:txBody>
                    <a:bodyPr/>
                    <a:lstStyle/>
                    <a:p>
                      <a:pPr marL="0" marR="0" algn="ctr">
                        <a:lnSpc>
                          <a:spcPct val="115000"/>
                        </a:lnSpc>
                        <a:spcBef>
                          <a:spcPts val="0"/>
                        </a:spcBef>
                        <a:spcAft>
                          <a:spcPts val="0"/>
                        </a:spcAft>
                      </a:pPr>
                      <a:r>
                        <a:rPr lang="pt-PT" sz="1200" b="1" kern="1200" dirty="0">
                          <a:effectLst/>
                        </a:rPr>
                        <a:t>MMA </a:t>
                      </a:r>
                    </a:p>
                    <a:p>
                      <a:pPr marL="0" marR="0" algn="ctr">
                        <a:lnSpc>
                          <a:spcPct val="115000"/>
                        </a:lnSpc>
                        <a:spcBef>
                          <a:spcPts val="0"/>
                        </a:spcBef>
                        <a:spcAft>
                          <a:spcPts val="0"/>
                        </a:spcAft>
                      </a:pPr>
                      <a:r>
                        <a:rPr lang="pt-PT" sz="1200" b="1" kern="1200" dirty="0">
                          <a:effectLst/>
                        </a:rPr>
                        <a:t>(SMAW)</a:t>
                      </a:r>
                      <a:endParaRPr lang="en-GB" sz="1200" b="1" dirty="0">
                        <a:effectLst/>
                        <a:latin typeface="Calibri"/>
                        <a:ea typeface="Calibri"/>
                        <a:cs typeface="Times New Roman"/>
                      </a:endParaRPr>
                    </a:p>
                  </a:txBody>
                  <a:tcPr marL="66073" marR="66073" marT="0" marB="0" anchor="ctr"/>
                </a:tc>
                <a:tc>
                  <a:txBody>
                    <a:bodyPr/>
                    <a:lstStyle/>
                    <a:p>
                      <a:pPr marL="0" marR="0" algn="ctr">
                        <a:lnSpc>
                          <a:spcPct val="115000"/>
                        </a:lnSpc>
                        <a:spcBef>
                          <a:spcPts val="0"/>
                        </a:spcBef>
                        <a:spcAft>
                          <a:spcPts val="0"/>
                        </a:spcAft>
                      </a:pPr>
                      <a:r>
                        <a:rPr lang="pt-PT" sz="1200" b="1" kern="1200" dirty="0">
                          <a:effectLst/>
                        </a:rPr>
                        <a:t>TIG </a:t>
                      </a:r>
                    </a:p>
                    <a:p>
                      <a:pPr marL="0" marR="0" algn="ctr">
                        <a:lnSpc>
                          <a:spcPct val="115000"/>
                        </a:lnSpc>
                        <a:spcBef>
                          <a:spcPts val="0"/>
                        </a:spcBef>
                        <a:spcAft>
                          <a:spcPts val="0"/>
                        </a:spcAft>
                      </a:pPr>
                      <a:r>
                        <a:rPr lang="pt-PT" sz="1200" b="1" kern="1200" dirty="0">
                          <a:effectLst/>
                        </a:rPr>
                        <a:t>(GTAW)</a:t>
                      </a:r>
                      <a:endParaRPr lang="en-GB" sz="1200" b="1" dirty="0">
                        <a:effectLst/>
                        <a:latin typeface="Calibri"/>
                        <a:ea typeface="Calibri"/>
                        <a:cs typeface="Times New Roman"/>
                      </a:endParaRPr>
                    </a:p>
                  </a:txBody>
                  <a:tcPr marL="66073" marR="66073" marT="0" marB="0" anchor="ctr"/>
                </a:tc>
                <a:tc>
                  <a:txBody>
                    <a:bodyPr/>
                    <a:lstStyle/>
                    <a:p>
                      <a:pPr marL="0" marR="0" algn="ctr">
                        <a:lnSpc>
                          <a:spcPct val="115000"/>
                        </a:lnSpc>
                        <a:spcBef>
                          <a:spcPts val="0"/>
                        </a:spcBef>
                        <a:spcAft>
                          <a:spcPts val="0"/>
                        </a:spcAft>
                      </a:pPr>
                      <a:r>
                        <a:rPr lang="pt-PT" sz="1200" b="1" kern="1200" dirty="0">
                          <a:effectLst/>
                        </a:rPr>
                        <a:t>MIG/MAG </a:t>
                      </a:r>
                    </a:p>
                    <a:p>
                      <a:pPr marL="0" marR="0" algn="ctr">
                        <a:lnSpc>
                          <a:spcPct val="115000"/>
                        </a:lnSpc>
                        <a:spcBef>
                          <a:spcPts val="0"/>
                        </a:spcBef>
                        <a:spcAft>
                          <a:spcPts val="0"/>
                        </a:spcAft>
                      </a:pPr>
                      <a:r>
                        <a:rPr lang="pt-PT" sz="1200" b="1" kern="1200" dirty="0">
                          <a:effectLst/>
                        </a:rPr>
                        <a:t>(GMAW) FCAW</a:t>
                      </a:r>
                      <a:endParaRPr lang="en-GB" sz="1200" b="1" dirty="0">
                        <a:effectLst/>
                        <a:latin typeface="Calibri"/>
                        <a:ea typeface="Calibri"/>
                        <a:cs typeface="Times New Roman"/>
                      </a:endParaRPr>
                    </a:p>
                  </a:txBody>
                  <a:tcPr marL="66073" marR="66073" marT="0" marB="0" anchor="ctr"/>
                </a:tc>
                <a:extLst>
                  <a:ext uri="{0D108BD9-81ED-4DB2-BD59-A6C34878D82A}">
                    <a16:rowId xmlns:a16="http://schemas.microsoft.com/office/drawing/2014/main" val="10000"/>
                  </a:ext>
                </a:extLst>
              </a:tr>
              <a:tr h="216024">
                <a:tc rowSpan="3">
                  <a:txBody>
                    <a:bodyPr/>
                    <a:lstStyle/>
                    <a:p>
                      <a:pPr marL="0" marR="0" algn="ctr">
                        <a:lnSpc>
                          <a:spcPct val="115000"/>
                        </a:lnSpc>
                        <a:spcBef>
                          <a:spcPts val="0"/>
                        </a:spcBef>
                        <a:spcAft>
                          <a:spcPts val="0"/>
                        </a:spcAft>
                      </a:pPr>
                      <a:r>
                        <a:rPr lang="pt-PT" sz="2500" b="1" kern="1200" dirty="0">
                          <a:effectLst/>
                        </a:rPr>
                        <a:t>A</a:t>
                      </a:r>
                      <a:endParaRPr lang="en-GB" sz="1000" b="1" dirty="0">
                        <a:effectLst/>
                        <a:latin typeface="Calibri"/>
                        <a:ea typeface="Calibri"/>
                        <a:cs typeface="Times New Roman"/>
                      </a:endParaRPr>
                    </a:p>
                  </a:txBody>
                  <a:tcPr marL="66073" marR="66073" marT="0" marB="0" anchor="ctr">
                    <a:lnR w="12700" cap="flat" cmpd="sng" algn="ctr">
                      <a:noFill/>
                      <a:prstDash val="solid"/>
                      <a:round/>
                      <a:headEnd type="none" w="med" len="med"/>
                      <a:tailEnd type="none" w="med" len="med"/>
                    </a:lnR>
                    <a:solidFill>
                      <a:schemeClr val="accent2"/>
                    </a:solidFill>
                  </a:tcPr>
                </a:tc>
                <a:tc gridSpan="4">
                  <a:txBody>
                    <a:bodyPr/>
                    <a:lstStyle/>
                    <a:p>
                      <a:pPr marL="0" marR="0" algn="ctr">
                        <a:lnSpc>
                          <a:spcPct val="115000"/>
                        </a:lnSpc>
                        <a:spcBef>
                          <a:spcPts val="0"/>
                        </a:spcBef>
                        <a:spcAft>
                          <a:spcPts val="0"/>
                        </a:spcAft>
                      </a:pPr>
                      <a:r>
                        <a:rPr lang="pt-PT" sz="1000" b="1" kern="1200" dirty="0">
                          <a:effectLst/>
                        </a:rPr>
                        <a:t>General Theoretical Training (includes questions on Carbon and low alloy steels)</a:t>
                      </a:r>
                      <a:endParaRPr lang="en-GB" sz="1000" b="1" dirty="0">
                        <a:effectLst/>
                        <a:latin typeface="Calibri"/>
                        <a:ea typeface="Calibri"/>
                        <a:cs typeface="Times New Roman"/>
                      </a:endParaRPr>
                    </a:p>
                  </a:txBody>
                  <a:tcPr marL="66073" marR="66073" marT="0" marB="0" anchor="ctr">
                    <a:lnL w="12700" cap="flat" cmpd="sng" algn="ctr">
                      <a:noFill/>
                      <a:prstDash val="solid"/>
                      <a:round/>
                      <a:headEnd type="none" w="med" len="med"/>
                      <a:tailEnd type="none" w="med" len="med"/>
                    </a:lnL>
                    <a:solidFill>
                      <a:schemeClr val="accent2"/>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514350">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Basic welding equipment and processes</a:t>
                      </a:r>
                    </a:p>
                    <a:p>
                      <a:pPr marL="0" marR="0" algn="ctr">
                        <a:lnSpc>
                          <a:spcPct val="115000"/>
                        </a:lnSpc>
                        <a:spcBef>
                          <a:spcPts val="0"/>
                        </a:spcBef>
                        <a:spcAft>
                          <a:spcPts val="0"/>
                        </a:spcAft>
                      </a:pPr>
                      <a:r>
                        <a:rPr lang="pt-PT" sz="1000" kern="1200" dirty="0">
                          <a:effectLst/>
                        </a:rPr>
                        <a:t>(A.1-A.9 modules </a:t>
                      </a:r>
                      <a:r>
                        <a:rPr lang="pt-PT" sz="1000" kern="1200" dirty="0">
                          <a:solidFill>
                            <a:schemeClr val="tx1"/>
                          </a:solidFill>
                          <a:effectLst/>
                          <a:latin typeface="+mn-lt"/>
                          <a:ea typeface="+mn-ea"/>
                          <a:cs typeface="+mn-cs"/>
                        </a:rPr>
                        <a:t>from </a:t>
                      </a:r>
                      <a:r>
                        <a:rPr lang="en-GB" sz="1000" kern="1200" dirty="0">
                          <a:solidFill>
                            <a:schemeClr val="tx1"/>
                          </a:solidFill>
                          <a:effectLst/>
                          <a:latin typeface="+mn-lt"/>
                          <a:ea typeface="+mn-ea"/>
                          <a:cs typeface="+mn-cs"/>
                        </a:rPr>
                        <a:t>IAB-089)</a:t>
                      </a:r>
                      <a:r>
                        <a:rPr lang="en-GB" sz="1000" kern="1200" baseline="0" dirty="0">
                          <a:solidFill>
                            <a:schemeClr val="tx1"/>
                          </a:solidFill>
                          <a:effectLst/>
                          <a:latin typeface="+mn-lt"/>
                          <a:ea typeface="+mn-ea"/>
                          <a:cs typeface="+mn-cs"/>
                        </a:rPr>
                        <a:t> </a:t>
                      </a:r>
                      <a:r>
                        <a:rPr lang="pt-PT" sz="1000" kern="1200" dirty="0">
                          <a:solidFill>
                            <a:schemeClr val="tx1"/>
                          </a:solidFill>
                          <a:effectLst/>
                          <a:latin typeface="+mn-lt"/>
                          <a:ea typeface="+mn-ea"/>
                          <a:cs typeface="+mn-cs"/>
                        </a:rPr>
                        <a:t>(</a:t>
                      </a:r>
                      <a:r>
                        <a:rPr lang="pt-PT" sz="1000" kern="1200" dirty="0">
                          <a:effectLst/>
                        </a:rPr>
                        <a:t>20 hours)</a:t>
                      </a:r>
                      <a:endParaRPr lang="en-GB" sz="1000" dirty="0">
                        <a:effectLst/>
                        <a:latin typeface="Calibri"/>
                        <a:ea typeface="Calibri"/>
                        <a:cs typeface="Times New Roman"/>
                      </a:endParaRPr>
                    </a:p>
                  </a:txBody>
                  <a:tcPr marL="66073" marR="66073" marT="0" marB="0" anchor="ctr"/>
                </a:tc>
                <a:tc gridSpan="3">
                  <a:txBody>
                    <a:bodyPr/>
                    <a:lstStyle/>
                    <a:p>
                      <a:pPr marL="0" marR="0" algn="ctr">
                        <a:lnSpc>
                          <a:spcPct val="115000"/>
                        </a:lnSpc>
                        <a:spcBef>
                          <a:spcPts val="0"/>
                        </a:spcBef>
                        <a:spcAft>
                          <a:spcPts val="0"/>
                        </a:spcAft>
                      </a:pPr>
                      <a:r>
                        <a:rPr lang="pt-PT" sz="1000" kern="1200" dirty="0">
                          <a:effectLst/>
                        </a:rPr>
                        <a:t>55 minutes (40 questions)</a:t>
                      </a:r>
                      <a:endParaRPr lang="en-GB" sz="1000" dirty="0">
                        <a:effectLst/>
                        <a:latin typeface="Calibri"/>
                        <a:ea typeface="Calibri"/>
                        <a:cs typeface="Times New Roman"/>
                      </a:endParaRPr>
                    </a:p>
                  </a:txBody>
                  <a:tcPr marL="66073" marR="66073"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42900">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Making weled joints (B.1-B.9modules </a:t>
                      </a:r>
                      <a:r>
                        <a:rPr lang="pt-PT" sz="1000" kern="1200" dirty="0">
                          <a:solidFill>
                            <a:schemeClr val="tx1"/>
                          </a:solidFill>
                          <a:effectLst/>
                          <a:latin typeface="+mn-lt"/>
                          <a:ea typeface="+mn-ea"/>
                          <a:cs typeface="+mn-cs"/>
                        </a:rPr>
                        <a:t>from </a:t>
                      </a:r>
                      <a:r>
                        <a:rPr lang="en-GB" sz="1000" kern="1200" dirty="0">
                          <a:solidFill>
                            <a:schemeClr val="tx1"/>
                          </a:solidFill>
                          <a:effectLst/>
                          <a:latin typeface="+mn-lt"/>
                          <a:ea typeface="+mn-ea"/>
                          <a:cs typeface="+mn-cs"/>
                        </a:rPr>
                        <a:t>IAB-089</a:t>
                      </a:r>
                      <a:r>
                        <a:rPr lang="pt-PT" sz="1000" kern="1200" dirty="0">
                          <a:effectLst/>
                        </a:rPr>
                        <a:t>) (18hours)</a:t>
                      </a:r>
                      <a:endParaRPr lang="en-GB" sz="1000" dirty="0">
                        <a:effectLst/>
                        <a:latin typeface="Calibri"/>
                        <a:ea typeface="Calibri"/>
                        <a:cs typeface="Times New Roman"/>
                      </a:endParaRPr>
                    </a:p>
                  </a:txBody>
                  <a:tcPr marL="66073" marR="66073" marT="0" marB="0" anchor="ctr">
                    <a:lnB w="12700" cap="flat" cmpd="sng" algn="ctr">
                      <a:solidFill>
                        <a:schemeClr val="tx1"/>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pt-PT" sz="1000" kern="1200" dirty="0">
                          <a:effectLst/>
                        </a:rPr>
                        <a:t>40 minutes (36 questions)</a:t>
                      </a:r>
                      <a:endParaRPr lang="en-GB" sz="1000" dirty="0">
                        <a:effectLst/>
                        <a:latin typeface="Calibri"/>
                        <a:ea typeface="Calibri"/>
                        <a:cs typeface="Times New Roman"/>
                      </a:endParaRPr>
                    </a:p>
                  </a:txBody>
                  <a:tcPr marL="66073" marR="66073" marT="0" marB="0" anchor="ctr">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171450">
                <a:tc rowSpan="4">
                  <a:txBody>
                    <a:bodyPr/>
                    <a:lstStyle/>
                    <a:p>
                      <a:pPr marL="0" marR="0" algn="ctr">
                        <a:lnSpc>
                          <a:spcPct val="115000"/>
                        </a:lnSpc>
                        <a:spcBef>
                          <a:spcPts val="0"/>
                        </a:spcBef>
                        <a:spcAft>
                          <a:spcPts val="0"/>
                        </a:spcAft>
                      </a:pPr>
                      <a:r>
                        <a:rPr lang="pt-PT" sz="2500" b="1" kern="1200" dirty="0">
                          <a:effectLst/>
                        </a:rPr>
                        <a:t>B</a:t>
                      </a:r>
                      <a:endParaRPr lang="en-GB" sz="1000" b="1" dirty="0">
                        <a:effectLst/>
                        <a:latin typeface="Calibri"/>
                        <a:ea typeface="Calibri"/>
                        <a:cs typeface="Times New Roman"/>
                      </a:endParaRPr>
                    </a:p>
                  </a:txBody>
                  <a:tcPr marL="66073" marR="66073" marT="0" marB="0" anchor="ctr">
                    <a:lnR w="12700" cap="flat" cmpd="sng" algn="ctr">
                      <a:noFill/>
                      <a:prstDash val="solid"/>
                      <a:round/>
                      <a:headEnd type="none" w="med" len="med"/>
                      <a:tailEnd type="none" w="med" len="med"/>
                    </a:lnR>
                    <a:solidFill>
                      <a:srgbClr val="92D050"/>
                    </a:solidFill>
                  </a:tcPr>
                </a:tc>
                <a:tc gridSpan="4">
                  <a:txBody>
                    <a:bodyPr/>
                    <a:lstStyle/>
                    <a:p>
                      <a:pPr marL="0" marR="0" algn="ctr">
                        <a:lnSpc>
                          <a:spcPct val="115000"/>
                        </a:lnSpc>
                        <a:spcBef>
                          <a:spcPts val="0"/>
                        </a:spcBef>
                        <a:spcAft>
                          <a:spcPts val="0"/>
                        </a:spcAft>
                      </a:pPr>
                      <a:r>
                        <a:rPr lang="pt-PT" sz="1000" b="1" kern="1200" dirty="0">
                          <a:effectLst/>
                        </a:rPr>
                        <a:t>Welding Process Specific Theoretical Training</a:t>
                      </a:r>
                      <a:endParaRPr lang="en-GB" sz="1000" b="1" dirty="0">
                        <a:effectLst/>
                        <a:latin typeface="Calibri"/>
                        <a:ea typeface="Calibri"/>
                        <a:cs typeface="Times New Roman"/>
                      </a:endParaRPr>
                    </a:p>
                  </a:txBody>
                  <a:tcPr marL="66073" marR="66073"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263634">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MMA (SA.1-SA.3modules </a:t>
                      </a:r>
                      <a:r>
                        <a:rPr lang="pt-PT" sz="1000" kern="1200" dirty="0">
                          <a:solidFill>
                            <a:schemeClr val="tx1"/>
                          </a:solidFill>
                          <a:effectLst/>
                          <a:latin typeface="+mn-lt"/>
                          <a:ea typeface="+mn-ea"/>
                          <a:cs typeface="+mn-cs"/>
                        </a:rPr>
                        <a:t>from </a:t>
                      </a:r>
                      <a:r>
                        <a:rPr lang="en-GB" sz="1000" kern="1200" dirty="0">
                          <a:solidFill>
                            <a:schemeClr val="tx1"/>
                          </a:solidFill>
                          <a:effectLst/>
                          <a:latin typeface="+mn-lt"/>
                          <a:ea typeface="+mn-ea"/>
                          <a:cs typeface="+mn-cs"/>
                        </a:rPr>
                        <a:t>IAB-089</a:t>
                      </a:r>
                      <a:r>
                        <a:rPr lang="pt-PT" sz="1000" kern="1200" dirty="0">
                          <a:effectLst/>
                        </a:rPr>
                        <a:t>) (5 hours)</a:t>
                      </a:r>
                      <a:endParaRPr lang="en-GB" sz="1000" dirty="0">
                        <a:effectLst/>
                        <a:latin typeface="Calibri"/>
                        <a:ea typeface="Calibri"/>
                        <a:cs typeface="Times New Roman"/>
                      </a:endParaRPr>
                    </a:p>
                  </a:txBody>
                  <a:tcPr marL="66073" marR="66073"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pt-PT" sz="1000" kern="1200" dirty="0">
                          <a:effectLst/>
                        </a:rPr>
                        <a:t>10 min (10 questions)</a:t>
                      </a:r>
                      <a:endParaRPr lang="en-GB" sz="1000" dirty="0">
                        <a:effectLst/>
                        <a:latin typeface="Calibri"/>
                        <a:ea typeface="Calibri"/>
                        <a:cs typeface="Times New Roman"/>
                      </a:endParaRPr>
                    </a:p>
                  </a:txBody>
                  <a:tcPr marL="66073" marR="66073"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pt-PT" sz="1000" kern="1200" dirty="0">
                          <a:effectLst/>
                        </a:rPr>
                        <a:t> </a:t>
                      </a:r>
                      <a:endParaRPr lang="en-GB" sz="1000" dirty="0">
                        <a:effectLst/>
                        <a:latin typeface="Calibri"/>
                        <a:ea typeface="Calibri"/>
                        <a:cs typeface="Times New Roman"/>
                      </a:endParaRPr>
                    </a:p>
                  </a:txBody>
                  <a:tcPr marL="66073" marR="66073" marT="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marL="0" marR="0" algn="ctr">
                        <a:lnSpc>
                          <a:spcPct val="115000"/>
                        </a:lnSpc>
                        <a:spcBef>
                          <a:spcPts val="0"/>
                        </a:spcBef>
                        <a:spcAft>
                          <a:spcPts val="0"/>
                        </a:spcAft>
                      </a:pPr>
                      <a:r>
                        <a:rPr lang="pt-PT" sz="1000" kern="1200" dirty="0">
                          <a:effectLst/>
                        </a:rPr>
                        <a:t> </a:t>
                      </a:r>
                      <a:endParaRPr lang="en-GB" sz="1000" dirty="0">
                        <a:effectLst/>
                        <a:latin typeface="Calibri"/>
                        <a:ea typeface="Calibri"/>
                        <a:cs typeface="Times New Roman"/>
                      </a:endParaRPr>
                    </a:p>
                  </a:txBody>
                  <a:tcPr marL="66073" marR="66073" marT="0" marB="0" anchor="ctr">
                    <a:lnT w="12700" cap="flat" cmpd="sng" algn="ctr">
                      <a:solidFill>
                        <a:schemeClr val="tx1"/>
                      </a:solidFill>
                      <a:prstDash val="solid"/>
                      <a:round/>
                      <a:headEnd type="none" w="med" len="med"/>
                      <a:tailEnd type="none" w="med" len="med"/>
                    </a:lnT>
                    <a:solidFill>
                      <a:schemeClr val="bg1">
                        <a:lumMod val="75000"/>
                      </a:schemeClr>
                    </a:solidFill>
                  </a:tcPr>
                </a:tc>
                <a:extLst>
                  <a:ext uri="{0D108BD9-81ED-4DB2-BD59-A6C34878D82A}">
                    <a16:rowId xmlns:a16="http://schemas.microsoft.com/office/drawing/2014/main" val="10005"/>
                  </a:ext>
                </a:extLst>
              </a:tr>
              <a:tr h="216024">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TIG (ST.1- ST.3 modules </a:t>
                      </a:r>
                      <a:r>
                        <a:rPr lang="pt-PT" sz="1000" kern="1200" dirty="0">
                          <a:solidFill>
                            <a:schemeClr val="tx1"/>
                          </a:solidFill>
                          <a:effectLst/>
                          <a:latin typeface="+mn-lt"/>
                          <a:ea typeface="+mn-ea"/>
                          <a:cs typeface="+mn-cs"/>
                        </a:rPr>
                        <a:t>from </a:t>
                      </a:r>
                      <a:r>
                        <a:rPr lang="en-GB" sz="1000" kern="1200" dirty="0">
                          <a:solidFill>
                            <a:schemeClr val="tx1"/>
                          </a:solidFill>
                          <a:effectLst/>
                          <a:latin typeface="+mn-lt"/>
                          <a:ea typeface="+mn-ea"/>
                          <a:cs typeface="+mn-cs"/>
                        </a:rPr>
                        <a:t>IAB-089</a:t>
                      </a:r>
                      <a:r>
                        <a:rPr lang="pt-PT" sz="1000" kern="1200" dirty="0">
                          <a:effectLst/>
                        </a:rPr>
                        <a:t>) (5 hours)</a:t>
                      </a:r>
                      <a:endParaRPr lang="en-GB" sz="1000" dirty="0">
                        <a:effectLst/>
                        <a:latin typeface="Calibri"/>
                        <a:ea typeface="Calibri"/>
                        <a:cs typeface="Times New Roman"/>
                      </a:endParaRPr>
                    </a:p>
                  </a:txBody>
                  <a:tcPr marL="66073" marR="66073" marT="0" marB="0" anchor="ctr"/>
                </a:tc>
                <a:tc>
                  <a:txBody>
                    <a:bodyPr/>
                    <a:lstStyle/>
                    <a:p>
                      <a:pPr marL="0" marR="0" algn="ctr">
                        <a:lnSpc>
                          <a:spcPct val="115000"/>
                        </a:lnSpc>
                        <a:spcBef>
                          <a:spcPts val="0"/>
                        </a:spcBef>
                        <a:spcAft>
                          <a:spcPts val="0"/>
                        </a:spcAft>
                      </a:pPr>
                      <a:r>
                        <a:rPr lang="pt-PT" sz="1000" kern="1200" dirty="0">
                          <a:effectLst/>
                        </a:rPr>
                        <a:t> </a:t>
                      </a:r>
                      <a:endParaRPr lang="en-GB" sz="1000" dirty="0">
                        <a:effectLst/>
                        <a:latin typeface="Calibri"/>
                        <a:ea typeface="Calibri"/>
                        <a:cs typeface="Times New Roman"/>
                      </a:endParaRPr>
                    </a:p>
                  </a:txBody>
                  <a:tcPr marL="66073" marR="66073" marT="0" marB="0" anchor="ctr">
                    <a:solidFill>
                      <a:schemeClr val="bg1">
                        <a:lumMod val="75000"/>
                      </a:schemeClr>
                    </a:solidFill>
                  </a:tcPr>
                </a:tc>
                <a:tc>
                  <a:txBody>
                    <a:bodyPr/>
                    <a:lstStyle/>
                    <a:p>
                      <a:pPr marL="0" marR="0" algn="ctr">
                        <a:lnSpc>
                          <a:spcPct val="115000"/>
                        </a:lnSpc>
                        <a:spcBef>
                          <a:spcPts val="0"/>
                        </a:spcBef>
                        <a:spcAft>
                          <a:spcPts val="0"/>
                        </a:spcAft>
                      </a:pPr>
                      <a:r>
                        <a:rPr lang="pt-PT" sz="1000" kern="1200" dirty="0">
                          <a:effectLst/>
                        </a:rPr>
                        <a:t>10 min (10 questions)</a:t>
                      </a:r>
                      <a:endParaRPr lang="en-GB" sz="1000" dirty="0">
                        <a:effectLst/>
                        <a:latin typeface="Calibri"/>
                        <a:ea typeface="Calibri"/>
                        <a:cs typeface="Times New Roman"/>
                      </a:endParaRPr>
                    </a:p>
                  </a:txBody>
                  <a:tcPr marL="66073" marR="66073" marT="0" marB="0" anchor="ctr"/>
                </a:tc>
                <a:tc>
                  <a:txBody>
                    <a:bodyPr/>
                    <a:lstStyle/>
                    <a:p>
                      <a:pPr marL="0" marR="0" algn="ctr">
                        <a:lnSpc>
                          <a:spcPct val="115000"/>
                        </a:lnSpc>
                        <a:spcBef>
                          <a:spcPts val="0"/>
                        </a:spcBef>
                        <a:spcAft>
                          <a:spcPts val="0"/>
                        </a:spcAft>
                      </a:pPr>
                      <a:r>
                        <a:rPr lang="pt-PT" sz="1000" kern="1200" dirty="0">
                          <a:effectLst/>
                        </a:rPr>
                        <a:t> </a:t>
                      </a:r>
                      <a:endParaRPr lang="en-GB" sz="1000" dirty="0">
                        <a:effectLst/>
                        <a:latin typeface="Calibri"/>
                        <a:ea typeface="Calibri"/>
                        <a:cs typeface="Times New Roman"/>
                      </a:endParaRPr>
                    </a:p>
                  </a:txBody>
                  <a:tcPr marL="66073" marR="66073" marT="0" marB="0" anchor="ctr">
                    <a:solidFill>
                      <a:schemeClr val="bg1">
                        <a:lumMod val="75000"/>
                      </a:schemeClr>
                    </a:solidFill>
                  </a:tcPr>
                </a:tc>
                <a:extLst>
                  <a:ext uri="{0D108BD9-81ED-4DB2-BD59-A6C34878D82A}">
                    <a16:rowId xmlns:a16="http://schemas.microsoft.com/office/drawing/2014/main" val="10006"/>
                  </a:ext>
                </a:extLst>
              </a:tr>
              <a:tr h="288032">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MIG/MAG/FCAW (SM.1-SM.4modules </a:t>
                      </a:r>
                      <a:r>
                        <a:rPr lang="pt-PT" sz="1000" kern="1200" dirty="0">
                          <a:solidFill>
                            <a:schemeClr val="tx1"/>
                          </a:solidFill>
                          <a:effectLst/>
                          <a:latin typeface="+mn-lt"/>
                          <a:ea typeface="+mn-ea"/>
                          <a:cs typeface="+mn-cs"/>
                        </a:rPr>
                        <a:t>from </a:t>
                      </a:r>
                      <a:r>
                        <a:rPr lang="en-GB" sz="1000" kern="1200" dirty="0">
                          <a:solidFill>
                            <a:schemeClr val="tx1"/>
                          </a:solidFill>
                          <a:effectLst/>
                          <a:latin typeface="+mn-lt"/>
                          <a:ea typeface="+mn-ea"/>
                          <a:cs typeface="+mn-cs"/>
                        </a:rPr>
                        <a:t>IAB-089</a:t>
                      </a:r>
                      <a:r>
                        <a:rPr lang="pt-PT" sz="1000" kern="1200" dirty="0">
                          <a:effectLst/>
                        </a:rPr>
                        <a:t>) (7 hours)</a:t>
                      </a:r>
                      <a:endParaRPr lang="en-GB" sz="1000" dirty="0">
                        <a:effectLst/>
                        <a:latin typeface="Calibri"/>
                        <a:ea typeface="Calibri"/>
                        <a:cs typeface="Times New Roman"/>
                      </a:endParaRPr>
                    </a:p>
                  </a:txBody>
                  <a:tcPr marL="66073" marR="66073" marT="0" marB="0" anchor="ctr"/>
                </a:tc>
                <a:tc>
                  <a:txBody>
                    <a:bodyPr/>
                    <a:lstStyle/>
                    <a:p>
                      <a:pPr marL="0" marR="0" algn="ctr">
                        <a:lnSpc>
                          <a:spcPct val="115000"/>
                        </a:lnSpc>
                        <a:spcBef>
                          <a:spcPts val="0"/>
                        </a:spcBef>
                        <a:spcAft>
                          <a:spcPts val="0"/>
                        </a:spcAft>
                      </a:pPr>
                      <a:r>
                        <a:rPr lang="pt-PT" sz="1000" kern="1200" dirty="0">
                          <a:effectLst/>
                        </a:rPr>
                        <a:t> </a:t>
                      </a:r>
                      <a:endParaRPr lang="en-GB" sz="1000" dirty="0">
                        <a:effectLst/>
                        <a:latin typeface="Calibri"/>
                        <a:ea typeface="Calibri"/>
                        <a:cs typeface="Times New Roman"/>
                      </a:endParaRPr>
                    </a:p>
                  </a:txBody>
                  <a:tcPr marL="66073" marR="66073" marT="0" marB="0" anchor="ctr">
                    <a:solidFill>
                      <a:schemeClr val="bg1">
                        <a:lumMod val="75000"/>
                      </a:schemeClr>
                    </a:solidFill>
                  </a:tcPr>
                </a:tc>
                <a:tc>
                  <a:txBody>
                    <a:bodyPr/>
                    <a:lstStyle/>
                    <a:p>
                      <a:pPr marL="0" marR="0" algn="ctr">
                        <a:lnSpc>
                          <a:spcPct val="115000"/>
                        </a:lnSpc>
                        <a:spcBef>
                          <a:spcPts val="0"/>
                        </a:spcBef>
                        <a:spcAft>
                          <a:spcPts val="0"/>
                        </a:spcAft>
                      </a:pPr>
                      <a:r>
                        <a:rPr lang="pt-PT" sz="1000" kern="1200" dirty="0">
                          <a:effectLst/>
                        </a:rPr>
                        <a:t> </a:t>
                      </a:r>
                      <a:endParaRPr lang="en-GB" sz="1000" dirty="0">
                        <a:effectLst/>
                        <a:latin typeface="Calibri"/>
                        <a:ea typeface="Calibri"/>
                        <a:cs typeface="Times New Roman"/>
                      </a:endParaRPr>
                    </a:p>
                  </a:txBody>
                  <a:tcPr marL="66073" marR="66073" marT="0" marB="0" anchor="ctr">
                    <a:solidFill>
                      <a:schemeClr val="bg1">
                        <a:lumMod val="75000"/>
                      </a:schemeClr>
                    </a:solidFill>
                  </a:tcPr>
                </a:tc>
                <a:tc>
                  <a:txBody>
                    <a:bodyPr/>
                    <a:lstStyle/>
                    <a:p>
                      <a:pPr marL="0" marR="0" algn="ctr">
                        <a:lnSpc>
                          <a:spcPct val="115000"/>
                        </a:lnSpc>
                        <a:spcBef>
                          <a:spcPts val="0"/>
                        </a:spcBef>
                        <a:spcAft>
                          <a:spcPts val="0"/>
                        </a:spcAft>
                      </a:pPr>
                      <a:r>
                        <a:rPr lang="pt-PT" sz="1000" kern="1200" dirty="0">
                          <a:effectLst/>
                        </a:rPr>
                        <a:t>15 min (14 questions)</a:t>
                      </a:r>
                      <a:endParaRPr lang="en-GB" sz="1000" dirty="0">
                        <a:effectLst/>
                        <a:latin typeface="Calibri"/>
                        <a:ea typeface="Calibri"/>
                        <a:cs typeface="Times New Roman"/>
                      </a:endParaRPr>
                    </a:p>
                  </a:txBody>
                  <a:tcPr marL="66073" marR="66073" marT="0" marB="0" anchor="ctr"/>
                </a:tc>
                <a:extLst>
                  <a:ext uri="{0D108BD9-81ED-4DB2-BD59-A6C34878D82A}">
                    <a16:rowId xmlns:a16="http://schemas.microsoft.com/office/drawing/2014/main" val="10007"/>
                  </a:ext>
                </a:extLst>
              </a:tr>
              <a:tr h="171450">
                <a:tc rowSpan="5">
                  <a:txBody>
                    <a:bodyPr/>
                    <a:lstStyle/>
                    <a:p>
                      <a:pPr marL="0" marR="0" algn="ctr">
                        <a:lnSpc>
                          <a:spcPct val="115000"/>
                        </a:lnSpc>
                        <a:spcBef>
                          <a:spcPts val="0"/>
                        </a:spcBef>
                        <a:spcAft>
                          <a:spcPts val="0"/>
                        </a:spcAft>
                      </a:pPr>
                      <a:r>
                        <a:rPr lang="pt-PT" sz="2500" b="1" kern="1200" dirty="0">
                          <a:effectLst/>
                        </a:rPr>
                        <a:t>C</a:t>
                      </a:r>
                      <a:endParaRPr lang="en-GB" sz="1000" b="1" dirty="0">
                        <a:effectLst/>
                        <a:latin typeface="Calibri"/>
                        <a:ea typeface="Calibri"/>
                        <a:cs typeface="Times New Roman"/>
                      </a:endParaRPr>
                    </a:p>
                  </a:txBody>
                  <a:tcPr marL="66073" marR="66073" marT="0" marB="0" anchor="ctr">
                    <a:lnR w="12700" cap="flat" cmpd="sng" algn="ctr">
                      <a:noFill/>
                      <a:prstDash val="solid"/>
                      <a:round/>
                      <a:headEnd type="none" w="med" len="med"/>
                      <a:tailEnd type="none" w="med" len="med"/>
                    </a:lnR>
                    <a:solidFill>
                      <a:srgbClr val="FFC000"/>
                    </a:solidFill>
                  </a:tcPr>
                </a:tc>
                <a:tc gridSpan="4">
                  <a:txBody>
                    <a:bodyPr/>
                    <a:lstStyle/>
                    <a:p>
                      <a:pPr marL="0" marR="0" algn="ctr">
                        <a:lnSpc>
                          <a:spcPct val="115000"/>
                        </a:lnSpc>
                        <a:spcBef>
                          <a:spcPts val="0"/>
                        </a:spcBef>
                        <a:spcAft>
                          <a:spcPts val="0"/>
                        </a:spcAft>
                      </a:pPr>
                      <a:r>
                        <a:rPr lang="pt-PT" sz="1000" b="1" kern="1200" dirty="0">
                          <a:effectLst/>
                        </a:rPr>
                        <a:t>Materials Specific Theoretical Training</a:t>
                      </a:r>
                      <a:endParaRPr lang="en-GB" sz="1000" b="1" dirty="0">
                        <a:effectLst/>
                        <a:latin typeface="Calibri"/>
                        <a:ea typeface="Calibri"/>
                        <a:cs typeface="Times New Roman"/>
                      </a:endParaRPr>
                    </a:p>
                  </a:txBody>
                  <a:tcPr marL="66073" marR="66073" marT="0" marB="0" anchor="ctr">
                    <a:lnL w="12700" cap="flat" cmpd="sng" algn="ctr">
                      <a:noFill/>
                      <a:prstDash val="solid"/>
                      <a:round/>
                      <a:headEnd type="none" w="med" len="med"/>
                      <a:tailEnd type="none" w="med" len="med"/>
                    </a:lnL>
                    <a:solidFill>
                      <a:srgbClr val="FFC000"/>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256788">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High alloy steel  (8 hours)</a:t>
                      </a:r>
                      <a:endParaRPr lang="en-GB" sz="1000" dirty="0">
                        <a:effectLst/>
                        <a:latin typeface="Calibri"/>
                        <a:ea typeface="Calibri"/>
                        <a:cs typeface="Times New Roman"/>
                      </a:endParaRPr>
                    </a:p>
                  </a:txBody>
                  <a:tcPr marL="66073" marR="66073" marT="0" marB="0" anchor="ctr"/>
                </a:tc>
                <a:tc gridSpan="3">
                  <a:txBody>
                    <a:bodyPr/>
                    <a:lstStyle/>
                    <a:p>
                      <a:pPr marL="0" marR="0" algn="ctr">
                        <a:lnSpc>
                          <a:spcPct val="115000"/>
                        </a:lnSpc>
                        <a:spcBef>
                          <a:spcPts val="0"/>
                        </a:spcBef>
                        <a:spcAft>
                          <a:spcPts val="0"/>
                        </a:spcAft>
                      </a:pPr>
                      <a:r>
                        <a:rPr lang="pt-PT" sz="1000" kern="1200" dirty="0">
                          <a:effectLst/>
                        </a:rPr>
                        <a:t>20 minutes (16 questions)</a:t>
                      </a:r>
                      <a:endParaRPr lang="en-GB" sz="1000" dirty="0">
                        <a:effectLst/>
                        <a:latin typeface="Calibri"/>
                        <a:ea typeface="Calibri"/>
                        <a:cs typeface="Times New Roman"/>
                      </a:endParaRPr>
                    </a:p>
                  </a:txBody>
                  <a:tcPr marL="66073" marR="66073"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225544">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Austenitic stainles steel  (PSS.1-PSS.4 modules </a:t>
                      </a:r>
                      <a:r>
                        <a:rPr lang="pt-PT" sz="1000" kern="1200" dirty="0">
                          <a:solidFill>
                            <a:schemeClr val="tx1"/>
                          </a:solidFill>
                          <a:effectLst/>
                          <a:latin typeface="+mn-lt"/>
                          <a:ea typeface="+mn-ea"/>
                          <a:cs typeface="+mn-cs"/>
                        </a:rPr>
                        <a:t>from </a:t>
                      </a:r>
                      <a:r>
                        <a:rPr lang="en-GB" sz="1000" kern="1200" dirty="0">
                          <a:solidFill>
                            <a:schemeClr val="tx1"/>
                          </a:solidFill>
                          <a:effectLst/>
                          <a:latin typeface="+mn-lt"/>
                          <a:ea typeface="+mn-ea"/>
                          <a:cs typeface="+mn-cs"/>
                        </a:rPr>
                        <a:t>IAB-089</a:t>
                      </a:r>
                      <a:r>
                        <a:rPr lang="pt-PT" sz="1000" kern="1200" dirty="0">
                          <a:effectLst/>
                        </a:rPr>
                        <a:t>) (8 hours)</a:t>
                      </a:r>
                      <a:endParaRPr lang="en-GB" sz="1000" dirty="0">
                        <a:effectLst/>
                        <a:latin typeface="Calibri"/>
                        <a:ea typeface="Calibri"/>
                        <a:cs typeface="Times New Roman"/>
                      </a:endParaRPr>
                    </a:p>
                  </a:txBody>
                  <a:tcPr marL="66073" marR="66073" marT="0" marB="0" anchor="ctr"/>
                </a:tc>
                <a:tc gridSpan="3">
                  <a:txBody>
                    <a:bodyPr/>
                    <a:lstStyle/>
                    <a:p>
                      <a:pPr marL="0" marR="0" algn="ctr">
                        <a:lnSpc>
                          <a:spcPct val="115000"/>
                        </a:lnSpc>
                        <a:spcBef>
                          <a:spcPts val="0"/>
                        </a:spcBef>
                        <a:spcAft>
                          <a:spcPts val="0"/>
                        </a:spcAft>
                      </a:pPr>
                      <a:r>
                        <a:rPr lang="pt-PT" sz="1000" kern="1200" dirty="0">
                          <a:effectLst/>
                        </a:rPr>
                        <a:t>20 minutes (16 questions)</a:t>
                      </a:r>
                      <a:endParaRPr lang="en-GB" sz="1000" dirty="0">
                        <a:effectLst/>
                        <a:latin typeface="Calibri"/>
                        <a:ea typeface="Calibri"/>
                        <a:cs typeface="Times New Roman"/>
                      </a:endParaRPr>
                    </a:p>
                  </a:txBody>
                  <a:tcPr marL="66073" marR="66073"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0"/>
                  </a:ext>
                </a:extLst>
              </a:tr>
              <a:tr h="278512">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Nickel (8 hours)</a:t>
                      </a:r>
                      <a:endParaRPr lang="en-GB" sz="1000" dirty="0">
                        <a:effectLst/>
                        <a:latin typeface="Calibri"/>
                        <a:ea typeface="Calibri"/>
                        <a:cs typeface="Times New Roman"/>
                      </a:endParaRPr>
                    </a:p>
                  </a:txBody>
                  <a:tcPr marL="66073" marR="66073" marT="0" marB="0" anchor="ctr"/>
                </a:tc>
                <a:tc gridSpan="3">
                  <a:txBody>
                    <a:bodyPr/>
                    <a:lstStyle/>
                    <a:p>
                      <a:pPr marL="0" marR="0" algn="ctr">
                        <a:lnSpc>
                          <a:spcPct val="115000"/>
                        </a:lnSpc>
                        <a:spcBef>
                          <a:spcPts val="0"/>
                        </a:spcBef>
                        <a:spcAft>
                          <a:spcPts val="0"/>
                        </a:spcAft>
                      </a:pPr>
                      <a:r>
                        <a:rPr lang="pt-PT" sz="1000" kern="1200" dirty="0">
                          <a:effectLst/>
                        </a:rPr>
                        <a:t>20 Minutes (16 questions)</a:t>
                      </a:r>
                      <a:endParaRPr lang="en-GB" sz="1000" dirty="0">
                        <a:effectLst/>
                        <a:latin typeface="Calibri"/>
                        <a:ea typeface="Calibri"/>
                        <a:cs typeface="Times New Roman"/>
                      </a:endParaRPr>
                    </a:p>
                  </a:txBody>
                  <a:tcPr marL="66073" marR="66073"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1"/>
                  </a:ext>
                </a:extLst>
              </a:tr>
              <a:tr h="256788">
                <a:tc vMerge="1">
                  <a:txBody>
                    <a:bodyPr/>
                    <a:lstStyle/>
                    <a:p>
                      <a:endParaRPr lang="en-GB"/>
                    </a:p>
                  </a:txBody>
                  <a:tcPr/>
                </a:tc>
                <a:tc>
                  <a:txBody>
                    <a:bodyPr/>
                    <a:lstStyle/>
                    <a:p>
                      <a:pPr marL="0" marR="0" algn="ctr">
                        <a:lnSpc>
                          <a:spcPct val="115000"/>
                        </a:lnSpc>
                        <a:spcBef>
                          <a:spcPts val="0"/>
                        </a:spcBef>
                        <a:spcAft>
                          <a:spcPts val="0"/>
                        </a:spcAft>
                      </a:pPr>
                      <a:r>
                        <a:rPr lang="pt-PT" sz="1000" kern="1200" dirty="0">
                          <a:effectLst/>
                        </a:rPr>
                        <a:t>Aluminium  (PAL.1-PAL.4 modules </a:t>
                      </a:r>
                      <a:r>
                        <a:rPr lang="pt-PT" sz="1000" kern="1200" dirty="0">
                          <a:solidFill>
                            <a:schemeClr val="tx1"/>
                          </a:solidFill>
                          <a:effectLst/>
                          <a:latin typeface="+mn-lt"/>
                          <a:ea typeface="+mn-ea"/>
                          <a:cs typeface="+mn-cs"/>
                        </a:rPr>
                        <a:t>from </a:t>
                      </a:r>
                      <a:r>
                        <a:rPr lang="en-GB" sz="1000" kern="1200" dirty="0">
                          <a:solidFill>
                            <a:schemeClr val="tx1"/>
                          </a:solidFill>
                          <a:effectLst/>
                          <a:latin typeface="+mn-lt"/>
                          <a:ea typeface="+mn-ea"/>
                          <a:cs typeface="+mn-cs"/>
                        </a:rPr>
                        <a:t>IAB-089</a:t>
                      </a:r>
                      <a:r>
                        <a:rPr lang="pt-PT" sz="1000" kern="1200" dirty="0">
                          <a:effectLst/>
                        </a:rPr>
                        <a:t>)(8 hours)</a:t>
                      </a:r>
                      <a:endParaRPr lang="en-GB" sz="1000" dirty="0">
                        <a:effectLst/>
                        <a:latin typeface="Calibri"/>
                        <a:ea typeface="Calibri"/>
                        <a:cs typeface="Times New Roman"/>
                      </a:endParaRPr>
                    </a:p>
                  </a:txBody>
                  <a:tcPr marL="66073" marR="66073" marT="0" marB="0" anchor="ctr"/>
                </a:tc>
                <a:tc gridSpan="3">
                  <a:txBody>
                    <a:bodyPr/>
                    <a:lstStyle/>
                    <a:p>
                      <a:pPr marL="0" marR="0" algn="ctr">
                        <a:lnSpc>
                          <a:spcPct val="115000"/>
                        </a:lnSpc>
                        <a:spcBef>
                          <a:spcPts val="0"/>
                        </a:spcBef>
                        <a:spcAft>
                          <a:spcPts val="0"/>
                        </a:spcAft>
                      </a:pPr>
                      <a:r>
                        <a:rPr lang="pt-PT" sz="1000" kern="1200" dirty="0">
                          <a:effectLst/>
                        </a:rPr>
                        <a:t>20 minutes (16 questions)</a:t>
                      </a:r>
                      <a:endParaRPr lang="en-GB" sz="1000" dirty="0">
                        <a:effectLst/>
                        <a:latin typeface="Calibri"/>
                        <a:ea typeface="Calibri"/>
                        <a:cs typeface="Times New Roman"/>
                      </a:endParaRPr>
                    </a:p>
                  </a:txBody>
                  <a:tcPr marL="66073" marR="66073"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2"/>
                  </a:ext>
                </a:extLst>
              </a:tr>
            </a:tbl>
          </a:graphicData>
        </a:graphic>
      </p:graphicFrame>
      <p:sp>
        <p:nvSpPr>
          <p:cNvPr id="5" name="Title 1"/>
          <p:cNvSpPr>
            <a:spLocks noGrp="1"/>
          </p:cNvSpPr>
          <p:nvPr>
            <p:ph type="title"/>
          </p:nvPr>
        </p:nvSpPr>
        <p:spPr>
          <a:xfrm>
            <a:off x="3166" y="21752"/>
            <a:ext cx="9902833" cy="670945"/>
          </a:xfrm>
        </p:spPr>
        <p:txBody>
          <a:bodyPr/>
          <a:lstStyle/>
          <a:p>
            <a:r>
              <a:rPr lang="en-GB" sz="3200" dirty="0"/>
              <a:t>Modules Options (Level 2) </a:t>
            </a:r>
          </a:p>
        </p:txBody>
      </p:sp>
      <p:sp>
        <p:nvSpPr>
          <p:cNvPr id="4" name="Rectangle 3"/>
          <p:cNvSpPr/>
          <p:nvPr/>
        </p:nvSpPr>
        <p:spPr>
          <a:xfrm>
            <a:off x="272480" y="4966136"/>
            <a:ext cx="8892988" cy="1631216"/>
          </a:xfrm>
          <a:prstGeom prst="rect">
            <a:avLst/>
          </a:prstGeom>
        </p:spPr>
        <p:txBody>
          <a:bodyPr wrap="square">
            <a:spAutoFit/>
          </a:bodyPr>
          <a:lstStyle/>
          <a:p>
            <a:pPr marL="342900" indent="-342900">
              <a:buFont typeface="Arial" panose="020B0604020202020204" pitchFamily="34" charset="0"/>
              <a:buChar char="•"/>
            </a:pPr>
            <a:r>
              <a:rPr lang="en-GB" sz="2000" dirty="0"/>
              <a:t>Multiple choice examination papers</a:t>
            </a:r>
          </a:p>
          <a:p>
            <a:pPr marL="342900" indent="-342900">
              <a:buFont typeface="Arial" panose="020B0604020202020204" pitchFamily="34" charset="0"/>
              <a:buChar char="•"/>
            </a:pPr>
            <a:r>
              <a:rPr lang="en-GB" sz="2000" dirty="0"/>
              <a:t>Suit the skill/knowledge of the modules selected</a:t>
            </a:r>
          </a:p>
          <a:p>
            <a:pPr marL="342900" indent="-342900">
              <a:buFont typeface="Arial" panose="020B0604020202020204" pitchFamily="34" charset="0"/>
              <a:buChar char="•"/>
            </a:pPr>
            <a:r>
              <a:rPr lang="en-GB" sz="2000" dirty="0"/>
              <a:t>Examinations are conducted by the Assessment Organisation.  </a:t>
            </a:r>
            <a:endParaRPr lang="en-GB"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GB"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GB"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next slide shows an example using these options</a:t>
            </a:r>
            <a:endParaRPr lang="en-GB" sz="2000" dirty="0"/>
          </a:p>
        </p:txBody>
      </p:sp>
      <p:sp>
        <p:nvSpPr>
          <p:cNvPr id="7" name="Slide Number Placeholder 6"/>
          <p:cNvSpPr>
            <a:spLocks noGrp="1"/>
          </p:cNvSpPr>
          <p:nvPr>
            <p:ph type="sldNum" sz="quarter" idx="12"/>
          </p:nvPr>
        </p:nvSpPr>
        <p:spPr/>
        <p:txBody>
          <a:bodyPr/>
          <a:lstStyle/>
          <a:p>
            <a:fld id="{7F51C6FD-F16C-4632-BFD2-B37E782C3167}" type="slidenum">
              <a:rPr lang="en-GB" smtClean="0"/>
              <a:pPr/>
              <a:t>7</a:t>
            </a:fld>
            <a:endParaRPr lang="en-GB" dirty="0"/>
          </a:p>
        </p:txBody>
      </p:sp>
      <p:sp>
        <p:nvSpPr>
          <p:cNvPr id="8"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6983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84561"/>
            <a:ext cx="9061860" cy="5693866"/>
          </a:xfrm>
          <a:prstGeom prst="rect">
            <a:avLst/>
          </a:prstGeom>
        </p:spPr>
        <p:txBody>
          <a:bodyPr wrap="square">
            <a:spAutoFit/>
          </a:bodyPr>
          <a:lstStyle/>
          <a:p>
            <a:r>
              <a:rPr lang="en-GB" sz="1400" dirty="0"/>
              <a:t>If skill/knowledge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module 13 </a:t>
            </a:r>
            <a:r>
              <a:rPr lang="en-GB" sz="1400" dirty="0"/>
              <a:t>from (Table 1) is selected,</a:t>
            </a:r>
          </a:p>
          <a:p>
            <a:r>
              <a:rPr lang="en-GB" sz="1400" dirty="0"/>
              <a:t>the following  would be the options for the apprentice</a:t>
            </a:r>
          </a:p>
          <a:p>
            <a:r>
              <a:rPr lang="en-GB" sz="1400" dirty="0"/>
              <a:t>for each section: </a:t>
            </a:r>
          </a:p>
          <a:p>
            <a:endParaRPr lang="en-GB" sz="14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endParaRPr>
          </a:p>
          <a:p>
            <a:r>
              <a:rPr lang="en-GB" sz="1400" b="1"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rPr>
              <a:t>A</a:t>
            </a:r>
            <a:r>
              <a:rPr lang="en-GB" sz="1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 </a:t>
            </a:r>
            <a:r>
              <a:rPr lang="en-GB" sz="1400" dirty="0"/>
              <a:t>= </a:t>
            </a:r>
            <a:r>
              <a:rPr lang="en-GB" sz="1400" b="1" dirty="0"/>
              <a:t>ALL </a:t>
            </a:r>
            <a:r>
              <a:rPr lang="en-GB" sz="1400" dirty="0"/>
              <a:t>general theoretical training would apply </a:t>
            </a:r>
          </a:p>
          <a:p>
            <a:r>
              <a:rPr lang="en-GB" sz="1400" b="1" cap="all"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B</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GB" sz="1400" dirty="0"/>
              <a:t>= </a:t>
            </a:r>
            <a:r>
              <a:rPr lang="en-GB" sz="1400" b="1" dirty="0"/>
              <a:t>ONLY </a:t>
            </a:r>
            <a:r>
              <a:rPr lang="en-GB" sz="1400" dirty="0"/>
              <a:t>MMA (SMAW) specific  theoretical training </a:t>
            </a:r>
          </a:p>
          <a:p>
            <a:r>
              <a:rPr lang="en-GB" sz="1400" dirty="0"/>
              <a:t>would apply </a:t>
            </a:r>
          </a:p>
          <a:p>
            <a:r>
              <a:rPr lang="en-GB" sz="1400" b="1" cap="all" dirty="0">
                <a:ln w="9000" cmpd="sng">
                  <a:solidFill>
                    <a:schemeClr val="accent4">
                      <a:shade val="50000"/>
                      <a:satMod val="120000"/>
                    </a:schemeClr>
                  </a:solidFill>
                  <a:prstDash val="solid"/>
                </a:ln>
                <a:solidFill>
                  <a:srgbClr val="FFC000"/>
                </a:solidFill>
                <a:effectLst>
                  <a:reflection blurRad="12700" stA="28000" endPos="45000" dist="1000" dir="5400000" sy="-100000" algn="bl" rotWithShape="0"/>
                </a:effectLst>
              </a:rPr>
              <a:t>C</a:t>
            </a:r>
            <a:r>
              <a:rPr lang="en-GB" sz="1400" dirty="0"/>
              <a:t> = </a:t>
            </a:r>
            <a:r>
              <a:rPr lang="en-GB" sz="1400" b="1" dirty="0"/>
              <a:t>ONLY </a:t>
            </a:r>
            <a:r>
              <a:rPr lang="en-GB" sz="1400" dirty="0"/>
              <a:t>austenitic stainless steel specific theoretical </a:t>
            </a:r>
          </a:p>
          <a:p>
            <a:r>
              <a:rPr lang="en-GB" sz="1400" dirty="0"/>
              <a:t>training would apply </a:t>
            </a:r>
          </a:p>
          <a:p>
            <a:endParaRPr lang="en-GB" sz="1400" dirty="0"/>
          </a:p>
          <a:p>
            <a:r>
              <a:rPr lang="en-GB" sz="1400" dirty="0"/>
              <a:t>It is only necessary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to pass Section </a:t>
            </a:r>
            <a:r>
              <a:rPr lang="en-GB" sz="1400" b="1" u="sng" cap="all" dirty="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rPr>
              <a:t>A</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once</a:t>
            </a:r>
            <a:r>
              <a:rPr lang="en-GB" sz="1400" dirty="0"/>
              <a:t>, it is not repeated for the other skill/knowledge modules selected.</a:t>
            </a:r>
          </a:p>
          <a:p>
            <a:r>
              <a:rPr lang="en-GB" sz="1400" dirty="0"/>
              <a:t> </a:t>
            </a:r>
          </a:p>
          <a:p>
            <a:endParaRPr lang="en-GB" sz="1400" dirty="0"/>
          </a:p>
          <a:p>
            <a:r>
              <a:rPr lang="en-GB" sz="1400" dirty="0"/>
              <a:t>If another module selected from Table 1 was</a:t>
            </a:r>
          </a:p>
          <a:p>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module 5</a:t>
            </a:r>
            <a:r>
              <a:rPr lang="en-GB" sz="1400" dirty="0"/>
              <a:t>, then the apprentice’s other skill/knowledge</a:t>
            </a:r>
          </a:p>
          <a:p>
            <a:r>
              <a:rPr lang="en-GB" sz="1400" dirty="0"/>
              <a:t>modules would be: </a:t>
            </a:r>
          </a:p>
          <a:p>
            <a:endParaRPr lang="en-GB" sz="1400" dirty="0"/>
          </a:p>
          <a:p>
            <a:r>
              <a:rPr lang="en-GB" sz="1400" b="1" cap="all"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B</a:t>
            </a:r>
            <a:r>
              <a:rPr lang="en-GB" sz="1400" dirty="0"/>
              <a:t> = TIG (GTAW) specific theoretical training </a:t>
            </a:r>
          </a:p>
          <a:p>
            <a:r>
              <a:rPr lang="en-GB" sz="1400" b="1" cap="all" dirty="0">
                <a:ln w="9000" cmpd="sng">
                  <a:solidFill>
                    <a:schemeClr val="accent4">
                      <a:shade val="50000"/>
                      <a:satMod val="120000"/>
                    </a:schemeClr>
                  </a:solidFill>
                  <a:prstDash val="solid"/>
                </a:ln>
                <a:solidFill>
                  <a:srgbClr val="FFC000"/>
                </a:solidFill>
                <a:effectLst>
                  <a:reflection blurRad="12700" stA="28000" endPos="45000" dist="1000" dir="5400000" sy="-100000" algn="bl" rotWithShape="0"/>
                </a:effectLst>
              </a:rPr>
              <a:t>C</a:t>
            </a:r>
            <a:r>
              <a:rPr lang="en-GB" sz="1400" dirty="0"/>
              <a:t> = Aluminium specific theoretical training </a:t>
            </a:r>
          </a:p>
          <a:p>
            <a:endParaRPr lang="en-GB" sz="1400" dirty="0"/>
          </a:p>
          <a:p>
            <a:endParaRPr lang="en-GB" sz="1400" dirty="0"/>
          </a:p>
          <a:p>
            <a:endParaRPr lang="en-GB" sz="1400" dirty="0"/>
          </a:p>
          <a:p>
            <a:endParaRPr lang="en-GB" sz="1400" dirty="0"/>
          </a:p>
          <a:p>
            <a:r>
              <a:rPr lang="en-GB" sz="1400" dirty="0"/>
              <a:t>During the course of their training, it is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recommended </a:t>
            </a:r>
          </a:p>
          <a:p>
            <a:r>
              <a:rPr lang="en-GB" sz="1400" dirty="0"/>
              <a:t>that apprentices complete interim theoretical examinations, set by the Training Body using their own questions, based on the curriculum given in References 1 and 6, in order to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prepare </a:t>
            </a:r>
            <a:r>
              <a:rPr lang="en-GB" sz="1400" dirty="0"/>
              <a:t>them for the final theoretical test. </a:t>
            </a:r>
          </a:p>
        </p:txBody>
      </p:sp>
      <p:sp>
        <p:nvSpPr>
          <p:cNvPr id="4" name="Title 1"/>
          <p:cNvSpPr txBox="1">
            <a:spLocks/>
          </p:cNvSpPr>
          <p:nvPr/>
        </p:nvSpPr>
        <p:spPr>
          <a:xfrm>
            <a:off x="3165" y="21752"/>
            <a:ext cx="4949835" cy="598937"/>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GB" sz="3200" dirty="0"/>
              <a:t>Module Selection Example</a:t>
            </a:r>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32920" y="548680"/>
            <a:ext cx="4918457" cy="2234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6119696" y="251356"/>
            <a:ext cx="859723" cy="369332"/>
          </a:xfrm>
          <a:prstGeom prst="rect">
            <a:avLst/>
          </a:prstGeom>
        </p:spPr>
        <p:txBody>
          <a:bodyPr wrap="none">
            <a:spAutoFit/>
          </a:bodyPr>
          <a:lstStyle/>
          <a:p>
            <a:r>
              <a:rPr lang="en-GB" b="1" dirty="0"/>
              <a:t>Table 1</a:t>
            </a: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32920" y="3206412"/>
            <a:ext cx="4928433" cy="2239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lide Number Placeholder 6"/>
          <p:cNvSpPr>
            <a:spLocks noGrp="1"/>
          </p:cNvSpPr>
          <p:nvPr>
            <p:ph type="sldNum" sz="quarter" idx="12"/>
          </p:nvPr>
        </p:nvSpPr>
        <p:spPr/>
        <p:txBody>
          <a:bodyPr/>
          <a:lstStyle/>
          <a:p>
            <a:fld id="{7F51C6FD-F16C-4632-BFD2-B37E782C3167}" type="slidenum">
              <a:rPr lang="en-GB" smtClean="0"/>
              <a:pPr/>
              <a:t>8</a:t>
            </a:fld>
            <a:endParaRPr lang="en-GB" dirty="0"/>
          </a:p>
        </p:txBody>
      </p:sp>
      <p:sp>
        <p:nvSpPr>
          <p:cNvPr id="9"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Tree>
    <p:extLst>
      <p:ext uri="{BB962C8B-B14F-4D97-AF65-F5344CB8AC3E}">
        <p14:creationId xmlns:p14="http://schemas.microsoft.com/office/powerpoint/2010/main" val="3467947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075"/>
                                        </p:tgtEl>
                                        <p:attrNameLst>
                                          <p:attrName>style.visibility</p:attrName>
                                        </p:attrNameLst>
                                      </p:cBhvr>
                                      <p:to>
                                        <p:strVal val="visible"/>
                                      </p:to>
                                    </p:set>
                                    <p:anim calcmode="lin" valueType="num">
                                      <p:cBhvr additive="base">
                                        <p:cTn id="21" dur="500" fill="hold"/>
                                        <p:tgtEl>
                                          <p:spTgt spid="3075"/>
                                        </p:tgtEl>
                                        <p:attrNameLst>
                                          <p:attrName>ppt_x</p:attrName>
                                        </p:attrNameLst>
                                      </p:cBhvr>
                                      <p:tavLst>
                                        <p:tav tm="0">
                                          <p:val>
                                            <p:strVal val="#ppt_x"/>
                                          </p:val>
                                        </p:tav>
                                        <p:tav tm="100000">
                                          <p:val>
                                            <p:strVal val="#ppt_x"/>
                                          </p:val>
                                        </p:tav>
                                      </p:tavLst>
                                    </p:anim>
                                    <p:anim calcmode="lin" valueType="num">
                                      <p:cBhvr additive="base">
                                        <p:cTn id="22" dur="500" fill="hold"/>
                                        <p:tgtEl>
                                          <p:spTgt spid="307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additive="base">
                                        <p:cTn id="31" dur="500" fill="hold"/>
                                        <p:tgtEl>
                                          <p:spTgt spid="1026"/>
                                        </p:tgtEl>
                                        <p:attrNameLst>
                                          <p:attrName>ppt_x</p:attrName>
                                        </p:attrNameLst>
                                      </p:cBhvr>
                                      <p:tavLst>
                                        <p:tav tm="0">
                                          <p:val>
                                            <p:strVal val="#ppt_x"/>
                                          </p:val>
                                        </p:tav>
                                        <p:tav tm="100000">
                                          <p:val>
                                            <p:strVal val="#ppt_x"/>
                                          </p:val>
                                        </p:tav>
                                      </p:tavLst>
                                    </p:anim>
                                    <p:anim calcmode="lin" valueType="num">
                                      <p:cBhvr additive="base">
                                        <p:cTn id="3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additive="base">
                                        <p:cTn id="5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 calcmode="lin" valueType="num">
                                      <p:cBhvr additive="base">
                                        <p:cTn id="6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 calcmode="lin" valueType="num">
                                      <p:cBhvr additive="base">
                                        <p:cTn id="6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3">
                                            <p:txEl>
                                              <p:pRg st="15" end="15"/>
                                            </p:txEl>
                                          </p:spTgt>
                                        </p:tgtEl>
                                        <p:attrNameLst>
                                          <p:attrName>style.visibility</p:attrName>
                                        </p:attrNameLst>
                                      </p:cBhvr>
                                      <p:to>
                                        <p:strVal val="visible"/>
                                      </p:to>
                                    </p:set>
                                    <p:anim calcmode="lin" valueType="num">
                                      <p:cBhvr additive="base">
                                        <p:cTn id="71"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anim calcmode="lin" valueType="num">
                                      <p:cBhvr additive="base">
                                        <p:cTn id="75"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17" end="17"/>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anim calcmode="lin" valueType="num">
                                      <p:cBhvr additive="base">
                                        <p:cTn id="79"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23" end="23"/>
                                            </p:txEl>
                                          </p:spTgt>
                                        </p:tgtEl>
                                        <p:attrNameLst>
                                          <p:attrName>style.visibility</p:attrName>
                                        </p:attrNameLst>
                                      </p:cBhvr>
                                      <p:to>
                                        <p:strVal val="visible"/>
                                      </p:to>
                                    </p:set>
                                    <p:anim calcmode="lin" valueType="num">
                                      <p:cBhvr additive="base">
                                        <p:cTn id="85" dur="500" fill="hold"/>
                                        <p:tgtEl>
                                          <p:spTgt spid="3">
                                            <p:txEl>
                                              <p:pRg st="23" end="2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23" end="23"/>
                                            </p:txEl>
                                          </p:spTgt>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3">
                                            <p:txEl>
                                              <p:pRg st="24" end="24"/>
                                            </p:txEl>
                                          </p:spTgt>
                                        </p:tgtEl>
                                        <p:attrNameLst>
                                          <p:attrName>style.visibility</p:attrName>
                                        </p:attrNameLst>
                                      </p:cBhvr>
                                      <p:to>
                                        <p:strVal val="visible"/>
                                      </p:to>
                                    </p:set>
                                    <p:anim calcmode="lin" valueType="num">
                                      <p:cBhvr additive="base">
                                        <p:cTn id="89" dur="500" fill="hold"/>
                                        <p:tgtEl>
                                          <p:spTgt spid="3">
                                            <p:txEl>
                                              <p:pRg st="24" end="24"/>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3">
                                            <p:txEl>
                                              <p:pRg st="24" end="2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3"/>
          <p:cNvSpPr>
            <a:spLocks noGrp="1"/>
          </p:cNvSpPr>
          <p:nvPr>
            <p:ph type="ftr" sz="quarter" idx="11"/>
          </p:nvPr>
        </p:nvSpPr>
        <p:spPr>
          <a:xfrm rot="16200000">
            <a:off x="6858280" y="2492856"/>
            <a:ext cx="5370657" cy="396240"/>
          </a:xfrm>
        </p:spPr>
        <p:txBody>
          <a:bodyPr/>
          <a:lstStyle/>
          <a:p>
            <a:r>
              <a:rPr lang="en-GB" dirty="0"/>
              <a:t>Welding Trailblazer Presentation 2017</a:t>
            </a:r>
          </a:p>
        </p:txBody>
      </p:sp>
      <p:sp>
        <p:nvSpPr>
          <p:cNvPr id="10" name="Rectangle 9"/>
          <p:cNvSpPr/>
          <p:nvPr/>
        </p:nvSpPr>
        <p:spPr>
          <a:xfrm>
            <a:off x="-1" y="2973140"/>
            <a:ext cx="9166973" cy="2339102"/>
          </a:xfrm>
          <a:prstGeom prst="rect">
            <a:avLst/>
          </a:prstGeom>
        </p:spPr>
        <p:txBody>
          <a:bodyPr wrap="square">
            <a:spAutoFit/>
          </a:bodyPr>
          <a:lstStyle/>
          <a:p>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Welding Specifications</a:t>
            </a:r>
          </a:p>
          <a:p>
            <a:pPr marL="285750" indent="-285750">
              <a:buFont typeface="Wingdings" panose="05000000000000000000" pitchFamily="2" charset="2"/>
              <a:buChar char="Ø"/>
            </a:pPr>
            <a:r>
              <a:rPr lang="en-GB" sz="1400" dirty="0"/>
              <a:t>EN ISO 9606 1-4 Qualification testing of welders </a:t>
            </a:r>
          </a:p>
          <a:p>
            <a:pPr marL="285750" indent="-285750">
              <a:buFont typeface="Wingdings" panose="05000000000000000000" pitchFamily="2" charset="2"/>
              <a:buChar char="Ø"/>
            </a:pPr>
            <a:r>
              <a:rPr lang="en-GB" sz="1400" dirty="0"/>
              <a:t>AWS D1.1</a:t>
            </a:r>
          </a:p>
          <a:p>
            <a:pPr marL="285750" indent="-285750">
              <a:buFont typeface="Wingdings" panose="05000000000000000000" pitchFamily="2" charset="2"/>
              <a:buChar char="Ø"/>
            </a:pPr>
            <a:r>
              <a:rPr lang="en-GB" sz="1400" dirty="0"/>
              <a:t>ASME (Boiler and Pressure Vessel Code) section IX Welding </a:t>
            </a:r>
          </a:p>
          <a:p>
            <a:endParaRPr lang="en-GB" sz="1400" dirty="0"/>
          </a:p>
          <a:p>
            <a:r>
              <a:rPr lang="en-GB" sz="1200" i="1" dirty="0"/>
              <a:t>Note: BS 4872 – could be used but most employers might not accept this as the inspection requirements are much</a:t>
            </a:r>
          </a:p>
          <a:p>
            <a:r>
              <a:rPr lang="en-GB" sz="1200" i="1" dirty="0"/>
              <a:t>lower than the other standards specified</a:t>
            </a:r>
          </a:p>
          <a:p>
            <a:endParaRPr lang="en-GB" sz="1000" i="1" dirty="0"/>
          </a:p>
          <a:p>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Testing</a:t>
            </a:r>
          </a:p>
          <a:p>
            <a:r>
              <a:rPr lang="en-GB" sz="1400" dirty="0"/>
              <a:t>Destructive and non-destructive tests for qualification testing of welders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shall </a:t>
            </a:r>
            <a:r>
              <a:rPr lang="en-GB" sz="1400" dirty="0"/>
              <a:t>be carried out by qualified inspection personnel, </a:t>
            </a:r>
            <a:r>
              <a:rPr lang="en-GB"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 accordance with </a:t>
            </a:r>
            <a:r>
              <a:rPr lang="en-GB" sz="1400" dirty="0"/>
              <a:t>appropriate testing specifications. </a:t>
            </a:r>
          </a:p>
        </p:txBody>
      </p:sp>
      <p:sp>
        <p:nvSpPr>
          <p:cNvPr id="2" name="Title 1"/>
          <p:cNvSpPr>
            <a:spLocks noGrp="1"/>
          </p:cNvSpPr>
          <p:nvPr>
            <p:ph type="title"/>
          </p:nvPr>
        </p:nvSpPr>
        <p:spPr>
          <a:xfrm>
            <a:off x="0" y="0"/>
            <a:ext cx="9906000" cy="656692"/>
          </a:xfrm>
        </p:spPr>
        <p:txBody>
          <a:bodyPr/>
          <a:lstStyle/>
          <a:p>
            <a:r>
              <a:rPr lang="en-GB" sz="3200" dirty="0"/>
              <a:t>Welding Test Details</a:t>
            </a: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6172" y="908720"/>
            <a:ext cx="4297348" cy="25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ular Callout 3"/>
          <p:cNvSpPr/>
          <p:nvPr/>
        </p:nvSpPr>
        <p:spPr>
          <a:xfrm>
            <a:off x="5695586" y="656692"/>
            <a:ext cx="2299752" cy="252028"/>
          </a:xfrm>
          <a:prstGeom prst="wedgeRectCallout">
            <a:avLst>
              <a:gd name="adj1" fmla="val -16340"/>
              <a:gd name="adj2" fmla="val 134818"/>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GB" sz="1200" dirty="0"/>
              <a:t>Down-hand or Flat Position</a:t>
            </a:r>
          </a:p>
        </p:txBody>
      </p:sp>
      <p:sp>
        <p:nvSpPr>
          <p:cNvPr id="9" name="Rectangular Callout 8"/>
          <p:cNvSpPr/>
          <p:nvPr/>
        </p:nvSpPr>
        <p:spPr>
          <a:xfrm>
            <a:off x="6747199" y="3645024"/>
            <a:ext cx="1856543" cy="288032"/>
          </a:xfrm>
          <a:prstGeom prst="wedgeRectCallout">
            <a:avLst>
              <a:gd name="adj1" fmla="val -21650"/>
              <a:gd name="adj2" fmla="val -160583"/>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GB" sz="1400" dirty="0"/>
              <a:t>Overhead Position</a:t>
            </a:r>
          </a:p>
        </p:txBody>
      </p:sp>
      <p:sp>
        <p:nvSpPr>
          <p:cNvPr id="7" name="Rectangular Callout 6"/>
          <p:cNvSpPr/>
          <p:nvPr/>
        </p:nvSpPr>
        <p:spPr>
          <a:xfrm>
            <a:off x="8382371" y="2060848"/>
            <a:ext cx="1496725" cy="288032"/>
          </a:xfrm>
          <a:prstGeom prst="wedgeRectCallout">
            <a:avLst>
              <a:gd name="adj1" fmla="val -67383"/>
              <a:gd name="adj2" fmla="val -43322"/>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GB" sz="1200" dirty="0"/>
              <a:t>Horizontal Position</a:t>
            </a:r>
          </a:p>
        </p:txBody>
      </p:sp>
      <p:sp>
        <p:nvSpPr>
          <p:cNvPr id="5" name="Rectangle 4"/>
          <p:cNvSpPr/>
          <p:nvPr/>
        </p:nvSpPr>
        <p:spPr>
          <a:xfrm>
            <a:off x="0" y="789031"/>
            <a:ext cx="5601072" cy="2062103"/>
          </a:xfrm>
          <a:prstGeom prst="rect">
            <a:avLst/>
          </a:prstGeom>
        </p:spPr>
        <p:txBody>
          <a:bodyPr wrap="square">
            <a:spAutoFit/>
          </a:bodyPr>
          <a:lstStyle/>
          <a:p>
            <a:r>
              <a:rPr lang="en-GB" sz="1600" dirty="0"/>
              <a:t>The Apprentice will need to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practice </a:t>
            </a:r>
            <a:r>
              <a:rPr lang="en-GB" sz="1600" dirty="0"/>
              <a:t>the welding position and material to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gain enough skill </a:t>
            </a:r>
            <a:r>
              <a:rPr lang="en-GB" sz="1600" dirty="0"/>
              <a:t>to ensure they pass the practical part of their training. This can be achieved by taking a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“code” </a:t>
            </a:r>
            <a:r>
              <a:rPr lang="en-GB" sz="1600" dirty="0"/>
              <a:t>test before the end of their apprenticeship.  This ensures that, on reaching the end-point assessment, the apprentice has received the </a:t>
            </a:r>
            <a:r>
              <a:rPr lang="en-GB" sz="1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optimum preparation. </a:t>
            </a:r>
            <a:r>
              <a:rPr lang="en-GB" sz="1600" dirty="0"/>
              <a:t>This will also allow the apprentice to carry out </a:t>
            </a:r>
            <a:r>
              <a:rPr lang="en-GB" sz="16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production activities </a:t>
            </a:r>
            <a:r>
              <a:rPr lang="en-GB" sz="1600" dirty="0"/>
              <a:t>within the scope (range) of any practical tests already passed. </a:t>
            </a:r>
          </a:p>
        </p:txBody>
      </p:sp>
      <p:graphicFrame>
        <p:nvGraphicFramePr>
          <p:cNvPr id="6" name="Table 5"/>
          <p:cNvGraphicFramePr>
            <a:graphicFrameLocks noGrp="1"/>
          </p:cNvGraphicFramePr>
          <p:nvPr>
            <p:extLst>
              <p:ext uri="{D42A27DB-BD31-4B8C-83A1-F6EECF244321}">
                <p14:modId xmlns:p14="http://schemas.microsoft.com/office/powerpoint/2010/main" val="3885668968"/>
              </p:ext>
            </p:extLst>
          </p:nvPr>
        </p:nvGraphicFramePr>
        <p:xfrm>
          <a:off x="72349" y="5447496"/>
          <a:ext cx="9022271" cy="1293872"/>
        </p:xfrm>
        <a:graphic>
          <a:graphicData uri="http://schemas.openxmlformats.org/drawingml/2006/table">
            <a:tbl>
              <a:tblPr firstRow="1" bandRow="1">
                <a:tableStyleId>{72833802-FEF1-4C79-8D5D-14CF1EAF98D9}</a:tableStyleId>
              </a:tblPr>
              <a:tblGrid>
                <a:gridCol w="3143914">
                  <a:extLst>
                    <a:ext uri="{9D8B030D-6E8A-4147-A177-3AD203B41FA5}">
                      <a16:colId xmlns:a16="http://schemas.microsoft.com/office/drawing/2014/main" val="20000"/>
                    </a:ext>
                  </a:extLst>
                </a:gridCol>
                <a:gridCol w="5878357">
                  <a:extLst>
                    <a:ext uri="{9D8B030D-6E8A-4147-A177-3AD203B41FA5}">
                      <a16:colId xmlns:a16="http://schemas.microsoft.com/office/drawing/2014/main" val="20001"/>
                    </a:ext>
                  </a:extLst>
                </a:gridCol>
              </a:tblGrid>
              <a:tr h="28803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t>Welding Test Example in accordance with EN ISO 9606-1</a:t>
                      </a:r>
                    </a:p>
                  </a:txBody>
                  <a:tcPr marL="99060" marR="99060" anchor="ctr"/>
                </a:tc>
                <a:tc hMerge="1">
                  <a:txBody>
                    <a:bodyPr/>
                    <a:lstStyle/>
                    <a:p>
                      <a:endParaRPr lang="en-GB"/>
                    </a:p>
                  </a:txBody>
                  <a:tcPr/>
                </a:tc>
                <a:extLst>
                  <a:ext uri="{0D108BD9-81ED-4DB2-BD59-A6C34878D82A}">
                    <a16:rowId xmlns:a16="http://schemas.microsoft.com/office/drawing/2014/main" val="10000"/>
                  </a:ext>
                </a:extLst>
              </a:tr>
              <a:tr h="4140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t>10mm</a:t>
                      </a:r>
                      <a:r>
                        <a:rPr lang="en-GB" sz="1200" baseline="0" dirty="0"/>
                        <a:t> Carbon (m</a:t>
                      </a:r>
                      <a:r>
                        <a:rPr lang="en-GB" sz="1200" dirty="0"/>
                        <a:t>ild</a:t>
                      </a:r>
                      <a:r>
                        <a:rPr lang="en-GB" sz="1200" baseline="0" dirty="0"/>
                        <a:t> steel) plate, single V Butt (groove) joint design, using TIG (GTAW) process in a horizontal PC (2G) position</a:t>
                      </a:r>
                      <a:endParaRPr lang="en-GB" sz="1200" dirty="0"/>
                    </a:p>
                  </a:txBody>
                  <a:tcPr marL="99060" marR="99060" anchor="ctr"/>
                </a:tc>
                <a:tc>
                  <a:txBody>
                    <a:bodyPr/>
                    <a:lstStyle/>
                    <a:p>
                      <a:pPr algn="l"/>
                      <a:r>
                        <a:rPr lang="en-GB" sz="1200" dirty="0">
                          <a:solidFill>
                            <a:schemeClr val="tx1"/>
                          </a:solidFill>
                        </a:rPr>
                        <a:t>There is one </a:t>
                      </a:r>
                      <a:r>
                        <a:rPr lang="en-GB" sz="1200" kern="1200" baseline="0" dirty="0">
                          <a:solidFill>
                            <a:schemeClr val="tx1"/>
                          </a:solidFill>
                          <a:latin typeface="+mn-lt"/>
                          <a:ea typeface="+mn-ea"/>
                          <a:cs typeface="+mn-cs"/>
                        </a:rPr>
                        <a:t>mandatory </a:t>
                      </a:r>
                      <a:r>
                        <a:rPr lang="en-GB" sz="1200" dirty="0">
                          <a:solidFill>
                            <a:schemeClr val="tx1"/>
                          </a:solidFill>
                        </a:rPr>
                        <a:t>test</a:t>
                      </a:r>
                      <a:r>
                        <a:rPr lang="en-GB" sz="1200" baseline="0" dirty="0">
                          <a:solidFill>
                            <a:schemeClr val="tx1"/>
                          </a:solidFill>
                        </a:rPr>
                        <a:t> required which is </a:t>
                      </a:r>
                      <a:r>
                        <a:rPr lang="en-GB" sz="1200" kern="1200" baseline="0" dirty="0">
                          <a:solidFill>
                            <a:schemeClr val="tx1"/>
                          </a:solidFill>
                          <a:latin typeface="+mn-lt"/>
                          <a:ea typeface="+mn-ea"/>
                          <a:cs typeface="+mn-cs"/>
                        </a:rPr>
                        <a:t>visual inspection, this is in accordance with ISO 17637.  Then there are three optional tests of which one is compulsory. </a:t>
                      </a:r>
                    </a:p>
                    <a:p>
                      <a:pPr marL="171450" indent="-171450" algn="l">
                        <a:buFont typeface="Arial" panose="020B0604020202020204" pitchFamily="34" charset="0"/>
                        <a:buChar char="•"/>
                      </a:pPr>
                      <a:r>
                        <a:rPr lang="en-GB" sz="1200" kern="1200" baseline="0" dirty="0">
                          <a:solidFill>
                            <a:schemeClr val="tx1"/>
                          </a:solidFill>
                          <a:latin typeface="+mn-lt"/>
                          <a:ea typeface="+mn-ea"/>
                          <a:cs typeface="+mn-cs"/>
                        </a:rPr>
                        <a:t>Radiographic testing according to ISO 17636</a:t>
                      </a:r>
                    </a:p>
                    <a:p>
                      <a:pPr marL="171450" indent="-171450" algn="l">
                        <a:buFont typeface="Arial" panose="020B0604020202020204" pitchFamily="34" charset="0"/>
                        <a:buChar char="•"/>
                      </a:pPr>
                      <a:r>
                        <a:rPr lang="en-GB" sz="1200" kern="1200" baseline="0" dirty="0">
                          <a:solidFill>
                            <a:schemeClr val="tx1"/>
                          </a:solidFill>
                          <a:latin typeface="+mn-lt"/>
                          <a:ea typeface="+mn-ea"/>
                          <a:cs typeface="+mn-cs"/>
                        </a:rPr>
                        <a:t>Bend test according to ISO 5173</a:t>
                      </a:r>
                    </a:p>
                    <a:p>
                      <a:pPr marL="171450" indent="-171450" algn="l">
                        <a:buFont typeface="Arial" panose="020B0604020202020204" pitchFamily="34" charset="0"/>
                        <a:buChar char="•"/>
                      </a:pPr>
                      <a:r>
                        <a:rPr lang="en-GB" sz="1200" kern="1200" baseline="0" dirty="0">
                          <a:solidFill>
                            <a:schemeClr val="tx1"/>
                          </a:solidFill>
                          <a:latin typeface="+mn-lt"/>
                          <a:ea typeface="+mn-ea"/>
                          <a:cs typeface="+mn-cs"/>
                        </a:rPr>
                        <a:t>Fracture test according to ISO 9017</a:t>
                      </a:r>
                    </a:p>
                  </a:txBody>
                  <a:tcPr marL="99060" marR="99060" anchor="ctr"/>
                </a:tc>
                <a:extLst>
                  <a:ext uri="{0D108BD9-81ED-4DB2-BD59-A6C34878D82A}">
                    <a16:rowId xmlns:a16="http://schemas.microsoft.com/office/drawing/2014/main" val="10001"/>
                  </a:ext>
                </a:extLst>
              </a:tr>
            </a:tbl>
          </a:graphicData>
        </a:graphic>
      </p:graphicFrame>
      <p:sp>
        <p:nvSpPr>
          <p:cNvPr id="12" name="Rounded Rectangle 11"/>
          <p:cNvSpPr/>
          <p:nvPr/>
        </p:nvSpPr>
        <p:spPr>
          <a:xfrm>
            <a:off x="8666086" y="3359730"/>
            <a:ext cx="1201460" cy="1221398"/>
          </a:xfrm>
          <a:prstGeom prst="roundRect">
            <a:avLst/>
          </a:prstGeom>
          <a:solidFill>
            <a:schemeClr val="bg1"/>
          </a:solidFill>
        </p:spPr>
        <p:style>
          <a:lnRef idx="0">
            <a:schemeClr val="dk1"/>
          </a:lnRef>
          <a:fillRef idx="3">
            <a:schemeClr val="dk1"/>
          </a:fillRef>
          <a:effectRef idx="3">
            <a:schemeClr val="dk1"/>
          </a:effectRef>
          <a:fontRef idx="minor">
            <a:schemeClr val="lt1"/>
          </a:fontRef>
        </p:style>
        <p:txBody>
          <a:bodyPr rtlCol="0" anchor="ctr"/>
          <a:lstStyle/>
          <a:p>
            <a:pPr algn="ctr"/>
            <a:r>
              <a:rPr lang="en-GB" sz="1000" dirty="0">
                <a:solidFill>
                  <a:schemeClr val="tx1"/>
                </a:solidFill>
              </a:rPr>
              <a:t>Note: The PC etc. is from the EN ISO 9606 standards and the 2G etc. is from the ASME standard</a:t>
            </a:r>
          </a:p>
        </p:txBody>
      </p:sp>
      <p:sp>
        <p:nvSpPr>
          <p:cNvPr id="13" name="Slide Number Placeholder 12"/>
          <p:cNvSpPr>
            <a:spLocks noGrp="1"/>
          </p:cNvSpPr>
          <p:nvPr>
            <p:ph type="sldNum" sz="quarter" idx="12"/>
          </p:nvPr>
        </p:nvSpPr>
        <p:spPr/>
        <p:txBody>
          <a:bodyPr/>
          <a:lstStyle/>
          <a:p>
            <a:fld id="{7F51C6FD-F16C-4632-BFD2-B37E782C3167}" type="slidenum">
              <a:rPr lang="en-GB" smtClean="0"/>
              <a:pPr/>
              <a:t>9</a:t>
            </a:fld>
            <a:endParaRPr lang="en-GB" dirty="0"/>
          </a:p>
        </p:txBody>
      </p:sp>
      <p:sp>
        <p:nvSpPr>
          <p:cNvPr id="8" name="Rectangular Callout 7"/>
          <p:cNvSpPr/>
          <p:nvPr/>
        </p:nvSpPr>
        <p:spPr>
          <a:xfrm>
            <a:off x="8466401" y="620688"/>
            <a:ext cx="1401145" cy="288032"/>
          </a:xfrm>
          <a:prstGeom prst="wedgeRectCallout">
            <a:avLst>
              <a:gd name="adj1" fmla="val -21795"/>
              <a:gd name="adj2" fmla="val 122560"/>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GB" sz="1200" dirty="0"/>
              <a:t>Vertical Position</a:t>
            </a:r>
          </a:p>
        </p:txBody>
      </p:sp>
    </p:spTree>
    <p:extLst>
      <p:ext uri="{BB962C8B-B14F-4D97-AF65-F5344CB8AC3E}">
        <p14:creationId xmlns:p14="http://schemas.microsoft.com/office/powerpoint/2010/main" val="60672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additive="base">
                                        <p:cTn id="13" dur="500" fill="hold"/>
                                        <p:tgtEl>
                                          <p:spTgt spid="1027"/>
                                        </p:tgtEl>
                                        <p:attrNameLst>
                                          <p:attrName>ppt_x</p:attrName>
                                        </p:attrNameLst>
                                      </p:cBhvr>
                                      <p:tavLst>
                                        <p:tav tm="0">
                                          <p:val>
                                            <p:strVal val="#ppt_x"/>
                                          </p:val>
                                        </p:tav>
                                        <p:tav tm="100000">
                                          <p:val>
                                            <p:strVal val="#ppt_x"/>
                                          </p:val>
                                        </p:tav>
                                      </p:tavLst>
                                    </p:anim>
                                    <p:anim calcmode="lin" valueType="num">
                                      <p:cBhvr additive="base">
                                        <p:cTn id="14" dur="500" fill="hold"/>
                                        <p:tgtEl>
                                          <p:spTgt spid="102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anim calcmode="lin" valueType="num">
                                      <p:cBhvr additive="base">
                                        <p:cTn id="3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0">
                                            <p:txEl>
                                              <p:pRg st="1" end="1"/>
                                            </p:txEl>
                                          </p:spTgt>
                                        </p:tgtEl>
                                        <p:attrNameLst>
                                          <p:attrName>style.visibility</p:attrName>
                                        </p:attrNameLst>
                                      </p:cBhvr>
                                      <p:to>
                                        <p:strVal val="visible"/>
                                      </p:to>
                                    </p:set>
                                    <p:anim calcmode="lin" valueType="num">
                                      <p:cBhvr additive="base">
                                        <p:cTn id="4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0">
                                            <p:txEl>
                                              <p:pRg st="2" end="2"/>
                                            </p:txEl>
                                          </p:spTgt>
                                        </p:tgtEl>
                                        <p:attrNameLst>
                                          <p:attrName>style.visibility</p:attrName>
                                        </p:attrNameLst>
                                      </p:cBhvr>
                                      <p:to>
                                        <p:strVal val="visible"/>
                                      </p:to>
                                    </p:set>
                                    <p:anim calcmode="lin" valueType="num">
                                      <p:cBhvr additive="base">
                                        <p:cTn id="4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0">
                                            <p:txEl>
                                              <p:pRg st="3" end="3"/>
                                            </p:txEl>
                                          </p:spTgt>
                                        </p:tgtEl>
                                        <p:attrNameLst>
                                          <p:attrName>style.visibility</p:attrName>
                                        </p:attrNameLst>
                                      </p:cBhvr>
                                      <p:to>
                                        <p:strVal val="visible"/>
                                      </p:to>
                                    </p:set>
                                    <p:anim calcmode="lin" valueType="num">
                                      <p:cBhvr additive="base">
                                        <p:cTn id="51"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0">
                                            <p:txEl>
                                              <p:pRg st="5" end="5"/>
                                            </p:txEl>
                                          </p:spTgt>
                                        </p:tgtEl>
                                        <p:attrNameLst>
                                          <p:attrName>style.visibility</p:attrName>
                                        </p:attrNameLst>
                                      </p:cBhvr>
                                      <p:to>
                                        <p:strVal val="visible"/>
                                      </p:to>
                                    </p:set>
                                    <p:anim calcmode="lin" valueType="num">
                                      <p:cBhvr additive="base">
                                        <p:cTn id="55"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
                                            <p:txEl>
                                              <p:pRg st="5" end="5"/>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0">
                                            <p:txEl>
                                              <p:pRg st="6" end="6"/>
                                            </p:txEl>
                                          </p:spTgt>
                                        </p:tgtEl>
                                        <p:attrNameLst>
                                          <p:attrName>style.visibility</p:attrName>
                                        </p:attrNameLst>
                                      </p:cBhvr>
                                      <p:to>
                                        <p:strVal val="visible"/>
                                      </p:to>
                                    </p:set>
                                    <p:anim calcmode="lin" valueType="num">
                                      <p:cBhvr additive="base">
                                        <p:cTn id="59"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0">
                                            <p:txEl>
                                              <p:pRg st="8" end="8"/>
                                            </p:txEl>
                                          </p:spTgt>
                                        </p:tgtEl>
                                        <p:attrNameLst>
                                          <p:attrName>style.visibility</p:attrName>
                                        </p:attrNameLst>
                                      </p:cBhvr>
                                      <p:to>
                                        <p:strVal val="visible"/>
                                      </p:to>
                                    </p:set>
                                    <p:anim calcmode="lin" valueType="num">
                                      <p:cBhvr additive="base">
                                        <p:cTn id="65"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0">
                                            <p:txEl>
                                              <p:pRg st="8" end="8"/>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10">
                                            <p:txEl>
                                              <p:pRg st="9" end="9"/>
                                            </p:txEl>
                                          </p:spTgt>
                                        </p:tgtEl>
                                        <p:attrNameLst>
                                          <p:attrName>style.visibility</p:attrName>
                                        </p:attrNameLst>
                                      </p:cBhvr>
                                      <p:to>
                                        <p:strVal val="visible"/>
                                      </p:to>
                                    </p:set>
                                    <p:anim calcmode="lin" valueType="num">
                                      <p:cBhvr additive="base">
                                        <p:cTn id="69"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6"/>
                                        </p:tgtEl>
                                        <p:attrNameLst>
                                          <p:attrName>style.visibility</p:attrName>
                                        </p:attrNameLst>
                                      </p:cBhvr>
                                      <p:to>
                                        <p:strVal val="visible"/>
                                      </p:to>
                                    </p:set>
                                    <p:anim calcmode="lin" valueType="num">
                                      <p:cBhvr additive="base">
                                        <p:cTn id="75" dur="500" fill="hold"/>
                                        <p:tgtEl>
                                          <p:spTgt spid="6"/>
                                        </p:tgtEl>
                                        <p:attrNameLst>
                                          <p:attrName>ppt_x</p:attrName>
                                        </p:attrNameLst>
                                      </p:cBhvr>
                                      <p:tavLst>
                                        <p:tav tm="0">
                                          <p:val>
                                            <p:strVal val="#ppt_x"/>
                                          </p:val>
                                        </p:tav>
                                        <p:tav tm="100000">
                                          <p:val>
                                            <p:strVal val="#ppt_x"/>
                                          </p:val>
                                        </p:tav>
                                      </p:tavLst>
                                    </p:anim>
                                    <p:anim calcmode="lin" valueType="num">
                                      <p:cBhvr additive="base">
                                        <p:cTn id="7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7" grpId="0" animBg="1"/>
      <p:bldP spid="12" grpId="0" animBg="1"/>
      <p:bldP spid="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 Welding Institute 2017</Template>
  <TotalTime>2676</TotalTime>
  <Words>2600</Words>
  <Application>Microsoft Office PowerPoint</Application>
  <PresentationFormat>A4 Paper (210x297 mm)</PresentationFormat>
  <Paragraphs>334</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Cambria</vt:lpstr>
      <vt:lpstr>Times New Roman</vt:lpstr>
      <vt:lpstr>Wingdings</vt:lpstr>
      <vt:lpstr>Adjacency</vt:lpstr>
      <vt:lpstr>New Welding Apprenticeship Overview 2017</vt:lpstr>
      <vt:lpstr>PowerPoint Presentation</vt:lpstr>
      <vt:lpstr>Two Apprenticeship Standards </vt:lpstr>
      <vt:lpstr>The levels are both based around these requirements</vt:lpstr>
      <vt:lpstr>PowerPoint Presentation</vt:lpstr>
      <vt:lpstr>Skill Modules Option within the standards</vt:lpstr>
      <vt:lpstr>Modules Options (Level 2) </vt:lpstr>
      <vt:lpstr>PowerPoint Presentation</vt:lpstr>
      <vt:lpstr>Welding Test Details</vt:lpstr>
      <vt:lpstr>PowerPoint Presentation</vt:lpstr>
      <vt:lpstr>Assessment Organisation   An Assessment Organisation seeking approval to conduct the end-point assessment for the Trailblazer Welding Apprenticeship will be required to develop a bank of examination questions which adequately test the knowledge requirements in the Apprenticeship Standard. The Assessment Organisation would also be required to show how it selects questions from their bank, in order to produce examination papers that comply with the structure in Table 2 and to ensure a reasonable spread of questions across the syllabus for each section.</vt:lpstr>
      <vt:lpstr>PowerPoint Presentation</vt:lpstr>
      <vt:lpstr>Qualification Concerns</vt:lpstr>
    </vt:vector>
  </TitlesOfParts>
  <Company>Pall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Welding Apprenticeship Trailblazer 2017</dc:title>
  <dc:creator>Michael Baverstock</dc:creator>
  <cp:lastModifiedBy>Jill</cp:lastModifiedBy>
  <cp:revision>113</cp:revision>
  <cp:lastPrinted>2017-01-06T07:55:02Z</cp:lastPrinted>
  <dcterms:created xsi:type="dcterms:W3CDTF">2016-11-30T21:29:39Z</dcterms:created>
  <dcterms:modified xsi:type="dcterms:W3CDTF">2017-05-04T11:54:42Z</dcterms:modified>
</cp:coreProperties>
</file>